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16.jpg" ContentType="image/p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6"/>
  </p:notesMasterIdLst>
  <p:handoutMasterIdLst>
    <p:handoutMasterId r:id="rId37"/>
  </p:handoutMasterIdLst>
  <p:sldIdLst>
    <p:sldId id="348" r:id="rId2"/>
    <p:sldId id="353" r:id="rId3"/>
    <p:sldId id="274" r:id="rId4"/>
    <p:sldId id="278" r:id="rId5"/>
    <p:sldId id="321" r:id="rId6"/>
    <p:sldId id="280" r:id="rId7"/>
    <p:sldId id="268" r:id="rId8"/>
    <p:sldId id="283" r:id="rId9"/>
    <p:sldId id="311" r:id="rId10"/>
    <p:sldId id="333" r:id="rId11"/>
    <p:sldId id="310" r:id="rId12"/>
    <p:sldId id="355" r:id="rId13"/>
    <p:sldId id="356" r:id="rId14"/>
    <p:sldId id="291" r:id="rId15"/>
    <p:sldId id="294" r:id="rId16"/>
    <p:sldId id="271" r:id="rId17"/>
    <p:sldId id="299" r:id="rId18"/>
    <p:sldId id="301" r:id="rId19"/>
    <p:sldId id="335" r:id="rId20"/>
    <p:sldId id="302" r:id="rId21"/>
    <p:sldId id="313" r:id="rId22"/>
    <p:sldId id="322" r:id="rId23"/>
    <p:sldId id="323" r:id="rId24"/>
    <p:sldId id="324" r:id="rId25"/>
    <p:sldId id="352" r:id="rId26"/>
    <p:sldId id="336" r:id="rId27"/>
    <p:sldId id="350" r:id="rId28"/>
    <p:sldId id="331" r:id="rId29"/>
    <p:sldId id="330" r:id="rId30"/>
    <p:sldId id="340" r:id="rId31"/>
    <p:sldId id="341" r:id="rId32"/>
    <p:sldId id="346" r:id="rId33"/>
    <p:sldId id="354" r:id="rId34"/>
    <p:sldId id="263" r:id="rId35"/>
  </p:sldIdLst>
  <p:sldSz cx="9144000" cy="5143500" type="screen16x9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32E7"/>
    <a:srgbClr val="6A9FF6"/>
    <a:srgbClr val="1E6FF2"/>
    <a:srgbClr val="4CA3F2"/>
    <a:srgbClr val="438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348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20100-647A-45F3-B6B2-975864005FD7}" type="datetimeFigureOut">
              <a:rPr lang="en-MY" smtClean="0"/>
              <a:t>22/3/2022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BC6DE-CA6A-4C17-B424-18EC63CBD4B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85272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296661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13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77853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14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238498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15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5425189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735452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17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2697875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18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220767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19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695500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20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032513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22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137581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23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892072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032010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24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670257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25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0934479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26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0598370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27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5454332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28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7568839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29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7671180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30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5163057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31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8090784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32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8031829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mempunyai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bidang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kuasa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tindakan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tatatertib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bukan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dengan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tujuan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buang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kerja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atau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turun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pangkat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ke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atas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semua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pegawai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dalam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Kumpulan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Pengurusan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Tertinggi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serta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pegawai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Kumpulan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Pengurusan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Profesional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dalam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Gred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48 yang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setaraf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dan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ke</a:t>
            </a:r>
            <a:r>
              <a:rPr lang="en-MY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MY" sz="1100" b="0" i="0" u="none" strike="noStrike" cap="none" dirty="0" err="1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atas</a:t>
            </a:r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33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530778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3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11469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4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91508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5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824436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3050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892351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9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585348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11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771143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22D77-0282-4ED7-8173-780403E6BC57}" type="slidenum">
              <a:rPr lang="ms-MY" smtClean="0"/>
              <a:pPr/>
              <a:t>12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507732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67094-41ED-405D-95CE-15B2797BA218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31079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(Dark Purple) Conte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isclaimer" hidden="1"/>
          <p:cNvSpPr txBox="1"/>
          <p:nvPr userDrawn="1">
            <p:custDataLst>
              <p:tags r:id="rId1"/>
            </p:custDataLst>
          </p:nvPr>
        </p:nvSpPr>
        <p:spPr>
          <a:xfrm>
            <a:off x="4638502" y="4779026"/>
            <a:ext cx="274320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endParaRPr lang="en-US" sz="900" noProof="1">
              <a:solidFill>
                <a:prstClr val="black"/>
              </a:solidFill>
            </a:endParaRPr>
          </a:p>
        </p:txBody>
      </p:sp>
      <p:sp>
        <p:nvSpPr>
          <p:cNvPr id="17" name="Date/Filepath" hidden="1"/>
          <p:cNvSpPr txBox="1"/>
          <p:nvPr userDrawn="1">
            <p:custDataLst>
              <p:tags r:id="rId2"/>
            </p:custDataLst>
          </p:nvPr>
        </p:nvSpPr>
        <p:spPr>
          <a:xfrm>
            <a:off x="5233650" y="350975"/>
            <a:ext cx="34224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54547" algn="r">
              <a:spcAft>
                <a:spcPts val="836"/>
              </a:spcAft>
            </a:pPr>
            <a:r>
              <a:rPr lang="en-GB" sz="800" noProof="1">
                <a:solidFill>
                  <a:prstClr val="black"/>
                </a:solidFill>
              </a:rPr>
              <a:t>11/12/2014 C:\Users\Frank Yu\Desktop\State of On_China version V2.pptx</a:t>
            </a:r>
            <a:endParaRPr lang="en-US" sz="800" noProof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03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.jp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521134"/>
            <a:ext cx="3855575" cy="28777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827664"/>
            <a:ext cx="9144000" cy="131583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ms-MY" sz="2400" b="1" dirty="0" smtClean="0">
                <a:solidFill>
                  <a:schemeClr val="bg1"/>
                </a:solidFill>
                <a:latin typeface="Bahnschrift SemiCondensed" panose="020B0502040204020203" pitchFamily="34" charset="0"/>
              </a:rPr>
              <a:t>KURSUS PEMANTAPAN myPORTFOLIO </a:t>
            </a:r>
          </a:p>
          <a:p>
            <a:pPr algn="ctr"/>
            <a:r>
              <a:rPr lang="ms-MY" sz="2400" b="1" dirty="0" smtClean="0">
                <a:solidFill>
                  <a:schemeClr val="bg1"/>
                </a:solidFill>
                <a:latin typeface="Bahnschrift SemiCondensed" panose="020B0502040204020203" pitchFamily="34" charset="0"/>
                <a:ea typeface="Calibri" panose="020F0502020204030204" pitchFamily="34" charset="0"/>
              </a:rPr>
              <a:t>JABATAN PERIKANAN MALAYSIA</a:t>
            </a:r>
            <a:endParaRPr lang="ms-MY" sz="2400" b="1" dirty="0" smtClean="0">
              <a:solidFill>
                <a:schemeClr val="bg1"/>
              </a:solidFill>
              <a:latin typeface="Bahnschrift SemiCondensed" panose="020B0502040204020203" pitchFamily="34" charset="0"/>
              <a:ea typeface="Calibri" panose="020F0502020204030204" pitchFamily="34" charset="0"/>
            </a:endParaRPr>
          </a:p>
          <a:p>
            <a:pPr algn="ctr"/>
            <a:r>
              <a:rPr lang="ms-MY" sz="2400" b="1" dirty="0" smtClean="0">
                <a:solidFill>
                  <a:schemeClr val="bg1"/>
                </a:solidFill>
                <a:latin typeface="Bahnschrift SemiCondensed" panose="020B0502040204020203" pitchFamily="34" charset="0"/>
                <a:ea typeface="Calibri" panose="020F0502020204030204" pitchFamily="34" charset="0"/>
              </a:rPr>
              <a:t>17 </a:t>
            </a:r>
            <a:r>
              <a:rPr lang="ms-MY" sz="2400" b="1" dirty="0" smtClean="0">
                <a:solidFill>
                  <a:schemeClr val="bg1"/>
                </a:solidFill>
                <a:latin typeface="Bahnschrift SemiCondensed" panose="020B0502040204020203" pitchFamily="34" charset="0"/>
                <a:ea typeface="Calibri" panose="020F0502020204030204" pitchFamily="34" charset="0"/>
              </a:rPr>
              <a:t>MAC 2022</a:t>
            </a:r>
            <a:endParaRPr lang="ms-MY" sz="2400" b="1" dirty="0">
              <a:solidFill>
                <a:schemeClr val="bg1"/>
              </a:solidFill>
              <a:latin typeface="Bahnschrift SemiCondensed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0431" y="1180087"/>
            <a:ext cx="4564070" cy="15388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Arial Narrow" panose="020B0606020202030204" pitchFamily="34" charset="0"/>
              </a:rPr>
              <a:t>PKPA BIL. 4 TAHUN 2018 &amp; SPKPA BIL. 1 TAHUN </a:t>
            </a:r>
            <a:r>
              <a:rPr lang="en-US" sz="1600" b="1" dirty="0" smtClean="0">
                <a:latin typeface="Arial Narrow" panose="020B0606020202030204" pitchFamily="34" charset="0"/>
              </a:rPr>
              <a:t>2018</a:t>
            </a:r>
          </a:p>
          <a:p>
            <a:endParaRPr lang="en-US" sz="1600" b="1" dirty="0">
              <a:latin typeface="Arial Narrow" panose="020B0606020202030204" pitchFamily="34" charset="0"/>
            </a:endParaRPr>
          </a:p>
          <a:p>
            <a:endParaRPr lang="en-US" sz="1600" b="1" dirty="0" smtClean="0">
              <a:latin typeface="Arial Narrow" panose="020B0606020202030204" pitchFamily="34" charset="0"/>
            </a:endParaRPr>
          </a:p>
          <a:p>
            <a:endParaRPr lang="en-US" sz="1600" b="1" dirty="0" smtClean="0">
              <a:latin typeface="Arial Narrow" panose="020B0606020202030204" pitchFamily="34" charset="0"/>
            </a:endParaRPr>
          </a:p>
          <a:p>
            <a:endParaRPr lang="en-US" sz="1600" b="1" dirty="0">
              <a:latin typeface="Arial Narrow" panose="020B0606020202030204" pitchFamily="34" charset="0"/>
            </a:endParaRPr>
          </a:p>
          <a:p>
            <a:r>
              <a:rPr lang="en-US" b="1" dirty="0" smtClean="0">
                <a:latin typeface="Arial Narrow" panose="020B0606020202030204" pitchFamily="34" charset="0"/>
              </a:rPr>
              <a:t>PANDUAN KERJA SEKTOR AWAM </a:t>
            </a:r>
            <a:endParaRPr lang="ms-MY" dirty="0"/>
          </a:p>
        </p:txBody>
      </p:sp>
      <p:pic>
        <p:nvPicPr>
          <p:cNvPr id="8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8964" y="21724"/>
            <a:ext cx="2040800" cy="654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r="17778"/>
          <a:stretch/>
        </p:blipFill>
        <p:spPr>
          <a:xfrm>
            <a:off x="3285180" y="1478528"/>
            <a:ext cx="4295173" cy="13251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153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Elbow Connector 82"/>
          <p:cNvCxnSpPr>
            <a:stCxn id="87" idx="3"/>
          </p:cNvCxnSpPr>
          <p:nvPr/>
        </p:nvCxnSpPr>
        <p:spPr>
          <a:xfrm>
            <a:off x="2752291" y="2272906"/>
            <a:ext cx="1046407" cy="1392976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84" name="Elbow Connector 83"/>
          <p:cNvCxnSpPr>
            <a:stCxn id="88" idx="1"/>
          </p:cNvCxnSpPr>
          <p:nvPr/>
        </p:nvCxnSpPr>
        <p:spPr>
          <a:xfrm rot="10800000" flipV="1">
            <a:off x="5184049" y="2272906"/>
            <a:ext cx="1160484" cy="1392976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85" name="Elbow Connector 84"/>
          <p:cNvCxnSpPr/>
          <p:nvPr/>
        </p:nvCxnSpPr>
        <p:spPr>
          <a:xfrm rot="5400000">
            <a:off x="4184820" y="2288598"/>
            <a:ext cx="1750625" cy="331172"/>
          </a:xfrm>
          <a:prstGeom prst="bentConnector3">
            <a:avLst>
              <a:gd name="adj1" fmla="val -868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86" name="Elbow Connector 85"/>
          <p:cNvCxnSpPr/>
          <p:nvPr/>
        </p:nvCxnSpPr>
        <p:spPr>
          <a:xfrm rot="16200000" flipH="1">
            <a:off x="3215089" y="2288597"/>
            <a:ext cx="1750625" cy="331172"/>
          </a:xfrm>
          <a:prstGeom prst="bentConnector3">
            <a:avLst>
              <a:gd name="adj1" fmla="val -868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87" name="Rounded Rectangle 86"/>
          <p:cNvSpPr/>
          <p:nvPr/>
        </p:nvSpPr>
        <p:spPr>
          <a:xfrm>
            <a:off x="1997911" y="1895716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344533" y="1895716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3192792" y="1205558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5234790" y="1194664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cxnSp>
        <p:nvCxnSpPr>
          <p:cNvPr id="91" name="Elbow Connector 90"/>
          <p:cNvCxnSpPr/>
          <p:nvPr/>
        </p:nvCxnSpPr>
        <p:spPr>
          <a:xfrm rot="5400000">
            <a:off x="3574395" y="1774780"/>
            <a:ext cx="2440512" cy="242988"/>
          </a:xfrm>
          <a:prstGeom prst="bentConnector3">
            <a:avLst>
              <a:gd name="adj1" fmla="val 303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92" name="Rounded Rectangle 91"/>
          <p:cNvSpPr/>
          <p:nvPr/>
        </p:nvSpPr>
        <p:spPr>
          <a:xfrm>
            <a:off x="4926387" y="258377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cxnSp>
        <p:nvCxnSpPr>
          <p:cNvPr id="93" name="Elbow Connector 92"/>
          <p:cNvCxnSpPr/>
          <p:nvPr/>
        </p:nvCxnSpPr>
        <p:spPr>
          <a:xfrm rot="16200000" flipH="1">
            <a:off x="3101515" y="1743759"/>
            <a:ext cx="2429787" cy="313632"/>
          </a:xfrm>
          <a:prstGeom prst="bentConnector3">
            <a:avLst>
              <a:gd name="adj1" fmla="val 84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94" name="Rounded Rectangle 93"/>
          <p:cNvSpPr/>
          <p:nvPr/>
        </p:nvSpPr>
        <p:spPr>
          <a:xfrm>
            <a:off x="3420349" y="258377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grpSp>
        <p:nvGrpSpPr>
          <p:cNvPr id="95" name="Group 4"/>
          <p:cNvGrpSpPr>
            <a:grpSpLocks noChangeAspect="1"/>
          </p:cNvGrpSpPr>
          <p:nvPr/>
        </p:nvGrpSpPr>
        <p:grpSpPr bwMode="auto">
          <a:xfrm>
            <a:off x="2862533" y="2963424"/>
            <a:ext cx="3162487" cy="2006203"/>
            <a:chOff x="2388" y="1995"/>
            <a:chExt cx="2912" cy="1685"/>
          </a:xfrm>
          <a:effectLst/>
        </p:grpSpPr>
        <p:sp>
          <p:nvSpPr>
            <p:cNvPr id="110" name="Rectangle 5"/>
            <p:cNvSpPr>
              <a:spLocks noChangeArrowheads="1"/>
            </p:cNvSpPr>
            <p:nvPr/>
          </p:nvSpPr>
          <p:spPr bwMode="auto">
            <a:xfrm>
              <a:off x="2684" y="2056"/>
              <a:ext cx="2311" cy="1483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11" name="Freeform 6"/>
            <p:cNvSpPr>
              <a:spLocks noEditPoints="1"/>
            </p:cNvSpPr>
            <p:nvPr/>
          </p:nvSpPr>
          <p:spPr bwMode="auto">
            <a:xfrm>
              <a:off x="2649" y="1995"/>
              <a:ext cx="2381" cy="1597"/>
            </a:xfrm>
            <a:custGeom>
              <a:avLst/>
              <a:gdLst>
                <a:gd name="T0" fmla="*/ 273 w 273"/>
                <a:gd name="T1" fmla="*/ 175 h 182"/>
                <a:gd name="T2" fmla="*/ 273 w 273"/>
                <a:gd name="T3" fmla="*/ 11 h 182"/>
                <a:gd name="T4" fmla="*/ 263 w 273"/>
                <a:gd name="T5" fmla="*/ 0 h 182"/>
                <a:gd name="T6" fmla="*/ 11 w 273"/>
                <a:gd name="T7" fmla="*/ 0 h 182"/>
                <a:gd name="T8" fmla="*/ 0 w 273"/>
                <a:gd name="T9" fmla="*/ 11 h 182"/>
                <a:gd name="T10" fmla="*/ 0 w 273"/>
                <a:gd name="T11" fmla="*/ 175 h 182"/>
                <a:gd name="T12" fmla="*/ 3 w 273"/>
                <a:gd name="T13" fmla="*/ 182 h 182"/>
                <a:gd name="T14" fmla="*/ 270 w 273"/>
                <a:gd name="T15" fmla="*/ 182 h 182"/>
                <a:gd name="T16" fmla="*/ 273 w 273"/>
                <a:gd name="T17" fmla="*/ 175 h 182"/>
                <a:gd name="T18" fmla="*/ 263 w 273"/>
                <a:gd name="T19" fmla="*/ 170 h 182"/>
                <a:gd name="T20" fmla="*/ 9 w 273"/>
                <a:gd name="T21" fmla="*/ 170 h 182"/>
                <a:gd name="T22" fmla="*/ 9 w 273"/>
                <a:gd name="T23" fmla="*/ 11 h 182"/>
                <a:gd name="T24" fmla="*/ 263 w 273"/>
                <a:gd name="T25" fmla="*/ 11 h 182"/>
                <a:gd name="T26" fmla="*/ 263 w 273"/>
                <a:gd name="T27" fmla="*/ 17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82">
                  <a:moveTo>
                    <a:pt x="273" y="175"/>
                  </a:moveTo>
                  <a:cubicBezTo>
                    <a:pt x="273" y="11"/>
                    <a:pt x="273" y="11"/>
                    <a:pt x="273" y="11"/>
                  </a:cubicBezTo>
                  <a:cubicBezTo>
                    <a:pt x="273" y="5"/>
                    <a:pt x="268" y="0"/>
                    <a:pt x="26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7"/>
                    <a:pt x="1" y="180"/>
                    <a:pt x="3" y="182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2" y="180"/>
                    <a:pt x="273" y="177"/>
                    <a:pt x="273" y="175"/>
                  </a:cubicBezTo>
                  <a:close/>
                  <a:moveTo>
                    <a:pt x="263" y="170"/>
                  </a:moveTo>
                  <a:cubicBezTo>
                    <a:pt x="9" y="170"/>
                    <a:pt x="9" y="170"/>
                    <a:pt x="9" y="17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263" y="11"/>
                    <a:pt x="263" y="11"/>
                    <a:pt x="263" y="11"/>
                  </a:cubicBezTo>
                  <a:lnTo>
                    <a:pt x="263" y="17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2388" y="3592"/>
              <a:ext cx="2912" cy="53"/>
            </a:xfrm>
            <a:custGeom>
              <a:avLst/>
              <a:gdLst>
                <a:gd name="T0" fmla="*/ 2616 w 2912"/>
                <a:gd name="T1" fmla="*/ 0 h 53"/>
                <a:gd name="T2" fmla="*/ 288 w 2912"/>
                <a:gd name="T3" fmla="*/ 0 h 53"/>
                <a:gd name="T4" fmla="*/ 0 w 2912"/>
                <a:gd name="T5" fmla="*/ 0 h 53"/>
                <a:gd name="T6" fmla="*/ 0 w 2912"/>
                <a:gd name="T7" fmla="*/ 53 h 53"/>
                <a:gd name="T8" fmla="*/ 2912 w 2912"/>
                <a:gd name="T9" fmla="*/ 53 h 53"/>
                <a:gd name="T10" fmla="*/ 2912 w 2912"/>
                <a:gd name="T11" fmla="*/ 0 h 53"/>
                <a:gd name="T12" fmla="*/ 2616 w 2912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2" h="53">
                  <a:moveTo>
                    <a:pt x="2616" y="0"/>
                  </a:moveTo>
                  <a:lnTo>
                    <a:pt x="288" y="0"/>
                  </a:lnTo>
                  <a:lnTo>
                    <a:pt x="0" y="0"/>
                  </a:lnTo>
                  <a:lnTo>
                    <a:pt x="0" y="53"/>
                  </a:lnTo>
                  <a:lnTo>
                    <a:pt x="2912" y="53"/>
                  </a:lnTo>
                  <a:lnTo>
                    <a:pt x="2912" y="0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Oval 8"/>
            <p:cNvSpPr>
              <a:spLocks noChangeArrowheads="1"/>
            </p:cNvSpPr>
            <p:nvPr/>
          </p:nvSpPr>
          <p:spPr bwMode="auto">
            <a:xfrm>
              <a:off x="3827" y="2039"/>
              <a:ext cx="26" cy="17"/>
            </a:xfrm>
            <a:prstGeom prst="ellipse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3635" y="3592"/>
              <a:ext cx="410" cy="35"/>
            </a:xfrm>
            <a:custGeom>
              <a:avLst/>
              <a:gdLst>
                <a:gd name="T0" fmla="*/ 24 w 47"/>
                <a:gd name="T1" fmla="*/ 0 h 4"/>
                <a:gd name="T2" fmla="*/ 23 w 47"/>
                <a:gd name="T3" fmla="*/ 0 h 4"/>
                <a:gd name="T4" fmla="*/ 0 w 47"/>
                <a:gd name="T5" fmla="*/ 0 h 4"/>
                <a:gd name="T6" fmla="*/ 4 w 47"/>
                <a:gd name="T7" fmla="*/ 4 h 4"/>
                <a:gd name="T8" fmla="*/ 23 w 47"/>
                <a:gd name="T9" fmla="*/ 4 h 4"/>
                <a:gd name="T10" fmla="*/ 24 w 47"/>
                <a:gd name="T11" fmla="*/ 4 h 4"/>
                <a:gd name="T12" fmla="*/ 43 w 47"/>
                <a:gd name="T13" fmla="*/ 4 h 4"/>
                <a:gd name="T14" fmla="*/ 47 w 47"/>
                <a:gd name="T15" fmla="*/ 0 h 4"/>
                <a:gd name="T16" fmla="*/ 24 w 47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"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4"/>
                    <a:pt x="4" y="4"/>
                  </a:cubicBezTo>
                  <a:cubicBezTo>
                    <a:pt x="7" y="4"/>
                    <a:pt x="20" y="4"/>
                    <a:pt x="23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7" y="4"/>
                    <a:pt x="39" y="4"/>
                    <a:pt x="43" y="4"/>
                  </a:cubicBezTo>
                  <a:cubicBezTo>
                    <a:pt x="46" y="4"/>
                    <a:pt x="47" y="0"/>
                    <a:pt x="47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2388" y="3645"/>
              <a:ext cx="2912" cy="35"/>
            </a:xfrm>
            <a:custGeom>
              <a:avLst/>
              <a:gdLst>
                <a:gd name="T0" fmla="*/ 0 w 334"/>
                <a:gd name="T1" fmla="*/ 0 h 4"/>
                <a:gd name="T2" fmla="*/ 19 w 334"/>
                <a:gd name="T3" fmla="*/ 4 h 4"/>
                <a:gd name="T4" fmla="*/ 166 w 334"/>
                <a:gd name="T5" fmla="*/ 4 h 4"/>
                <a:gd name="T6" fmla="*/ 168 w 334"/>
                <a:gd name="T7" fmla="*/ 4 h 4"/>
                <a:gd name="T8" fmla="*/ 314 w 334"/>
                <a:gd name="T9" fmla="*/ 4 h 4"/>
                <a:gd name="T10" fmla="*/ 334 w 33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4">
                  <a:moveTo>
                    <a:pt x="0" y="0"/>
                  </a:moveTo>
                  <a:cubicBezTo>
                    <a:pt x="0" y="0"/>
                    <a:pt x="2" y="4"/>
                    <a:pt x="19" y="4"/>
                  </a:cubicBezTo>
                  <a:cubicBezTo>
                    <a:pt x="37" y="4"/>
                    <a:pt x="166" y="4"/>
                    <a:pt x="166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4"/>
                    <a:pt x="297" y="4"/>
                    <a:pt x="314" y="4"/>
                  </a:cubicBezTo>
                  <a:cubicBezTo>
                    <a:pt x="332" y="4"/>
                    <a:pt x="334" y="0"/>
                    <a:pt x="334" y="0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3510206" y="3457910"/>
            <a:ext cx="685800" cy="89849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450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6</a:t>
            </a:r>
            <a:endParaRPr lang="en-MY" sz="12450" dirty="0">
              <a:solidFill>
                <a:srgbClr val="00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029078" y="3151679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/>
          </a:bodyPr>
          <a:lstStyle/>
          <a:p>
            <a:pPr defTabSz="685800">
              <a:spcBef>
                <a:spcPct val="0"/>
              </a:spcBef>
              <a:buClrTx/>
              <a:defRPr/>
            </a:pPr>
            <a:endParaRPr lang="en-MY" sz="18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534822" y="1463682"/>
            <a:ext cx="1664774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MAKLUMAT PEGAWAI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982621" y="407363"/>
            <a:ext cx="1437728" cy="300054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MUKA HADAPAN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680766" y="407363"/>
            <a:ext cx="1902625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JADUAL PENGEMASKINIAN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991753" y="1476595"/>
            <a:ext cx="1522230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ISI KANDUNGAN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53780" y="2637513"/>
            <a:ext cx="1923420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KOMITMEN ORGANISASI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145701" y="2650096"/>
            <a:ext cx="1799351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DILULUSKAN OLEH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407021" y="3622868"/>
            <a:ext cx="1354260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MY" sz="4000" dirty="0" smtClean="0">
                <a:solidFill>
                  <a:schemeClr val="tx1"/>
                </a:solidFill>
                <a:latin typeface="Impact" panose="020B0806030902050204" pitchFamily="34" charset="0"/>
              </a:rPr>
              <a:t>ITEM</a:t>
            </a:r>
            <a:endParaRPr lang="en-MY" sz="40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066862" y="3989369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Autofit/>
          </a:bodyPr>
          <a:lstStyle/>
          <a:p>
            <a:pPr>
              <a:spcBef>
                <a:spcPct val="0"/>
              </a:spcBef>
            </a:pPr>
            <a:endParaRPr lang="en-MY" sz="4725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27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89533" y="1291500"/>
            <a:ext cx="3578086" cy="30008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b="1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Perkara-perkara</a:t>
            </a:r>
            <a:r>
              <a:rPr lang="en-US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b="1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perlu</a:t>
            </a:r>
            <a:r>
              <a:rPr lang="en-US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US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ms-MY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365125" hangingPunct="0">
              <a:lnSpc>
                <a:spcPct val="150000"/>
              </a:lnSpc>
              <a:buFont typeface="+mj-lt"/>
              <a:buAutoNum type="alphaLcParenBoth"/>
            </a:pP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Jata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Negara;</a:t>
            </a:r>
            <a:endParaRPr lang="ms-MY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365125" hangingPunct="0">
              <a:lnSpc>
                <a:spcPct val="150000"/>
              </a:lnSpc>
              <a:buFont typeface="+mj-lt"/>
              <a:buAutoNum type="alphaLcParenBoth"/>
            </a:pP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Gelaran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jawatan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perlu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menyatakan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nama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pegawai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);  </a:t>
            </a:r>
            <a:endParaRPr lang="ms-MY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365125" hangingPunct="0">
              <a:lnSpc>
                <a:spcPct val="150000"/>
              </a:lnSpc>
              <a:buFont typeface="+mj-lt"/>
              <a:buAutoNum type="alphaLcParenBoth"/>
            </a:pP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Bahagian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Cawangan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Seksyen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ms-MY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365125" hangingPunct="0">
              <a:lnSpc>
                <a:spcPct val="150000"/>
              </a:lnSpc>
              <a:buFont typeface="+mj-lt"/>
              <a:buAutoNum type="alphaLcParenBoth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Unit;</a:t>
            </a:r>
            <a:endParaRPr lang="ms-MY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365125" hangingPunct="0">
              <a:lnSpc>
                <a:spcPct val="150000"/>
              </a:lnSpc>
              <a:buFont typeface="+mj-lt"/>
              <a:buAutoNum type="alphaLcParenBoth"/>
            </a:pP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Alamat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pejabat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endParaRPr lang="ms-MY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850" indent="-365125" hangingPunct="0">
              <a:lnSpc>
                <a:spcPct val="150000"/>
              </a:lnSpc>
              <a:buFont typeface="+mj-lt"/>
              <a:buAutoNum type="alphaLcParenBoth"/>
            </a:pP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Maklumat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perhubungan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.  </a:t>
            </a: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" y="293791"/>
            <a:ext cx="9143999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MUKA HADAPAN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179" t="30990" r="51464" b="11198"/>
          <a:stretch/>
        </p:blipFill>
        <p:spPr>
          <a:xfrm>
            <a:off x="4794297" y="1033935"/>
            <a:ext cx="3500115" cy="35159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365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210503" y="4154214"/>
            <a:ext cx="2002221" cy="197069"/>
          </a:xfrm>
          <a:prstGeom prst="rect">
            <a:avLst/>
          </a:prstGeom>
          <a:noFill/>
          <a:ln w="44450">
            <a:solidFill>
              <a:srgbClr val="FF0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432117" y="1736598"/>
            <a:ext cx="4139883" cy="2031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541735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Dimulakan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halaman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baharu</a:t>
            </a: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5985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1735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Gred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hakiki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jawatan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pegawai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DIGARISKAN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DIWARNAKAN</a:t>
            </a:r>
          </a:p>
          <a:p>
            <a:pPr marL="255985" hangingPunct="0">
              <a:lnSpc>
                <a:spcPct val="150000"/>
              </a:lnSpc>
            </a:pPr>
            <a:endParaRPr lang="en-US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1735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Disahkan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oleh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penyelia</a:t>
            </a: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" y="293791"/>
            <a:ext cx="9143999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MAKLUMAT PEGAWAI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51757" t="23958" r="15447" b="11198"/>
          <a:stretch/>
        </p:blipFill>
        <p:spPr>
          <a:xfrm>
            <a:off x="5058955" y="1014354"/>
            <a:ext cx="3533252" cy="38117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18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" y="293791"/>
            <a:ext cx="9143999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JADUAL PENGEMASKINIAN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184467" y="1089535"/>
          <a:ext cx="7252138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856">
                  <a:extLst>
                    <a:ext uri="{9D8B030D-6E8A-4147-A177-3AD203B41FA5}">
                      <a16:colId xmlns:a16="http://schemas.microsoft.com/office/drawing/2014/main" val="3029572176"/>
                    </a:ext>
                  </a:extLst>
                </a:gridCol>
                <a:gridCol w="1694793">
                  <a:extLst>
                    <a:ext uri="{9D8B030D-6E8A-4147-A177-3AD203B41FA5}">
                      <a16:colId xmlns:a16="http://schemas.microsoft.com/office/drawing/2014/main" val="1942720754"/>
                    </a:ext>
                  </a:extLst>
                </a:gridCol>
                <a:gridCol w="3271345">
                  <a:extLst>
                    <a:ext uri="{9D8B030D-6E8A-4147-A177-3AD203B41FA5}">
                      <a16:colId xmlns:a16="http://schemas.microsoft.com/office/drawing/2014/main" val="3845427097"/>
                    </a:ext>
                  </a:extLst>
                </a:gridCol>
                <a:gridCol w="1671144">
                  <a:extLst>
                    <a:ext uri="{9D8B030D-6E8A-4147-A177-3AD203B41FA5}">
                      <a16:colId xmlns:a16="http://schemas.microsoft.com/office/drawing/2014/main" val="1811712263"/>
                    </a:ext>
                  </a:extLst>
                </a:gridCol>
              </a:tblGrid>
              <a:tr h="440777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BIL</a:t>
                      </a:r>
                      <a:endParaRPr lang="en-MY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TARIKH</a:t>
                      </a:r>
                      <a:endParaRPr lang="en-MY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TAJUK</a:t>
                      </a:r>
                      <a:endParaRPr lang="en-MY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TANDATANGAN PENYELIA</a:t>
                      </a:r>
                      <a:endParaRPr lang="en-MY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889217"/>
                  </a:ext>
                </a:extLst>
              </a:tr>
              <a:tr h="2878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Okt</a:t>
                      </a:r>
                      <a:r>
                        <a:rPr lang="en-US" baseline="0" dirty="0" err="1" smtClean="0"/>
                        <a:t>ober</a:t>
                      </a:r>
                      <a:r>
                        <a:rPr lang="en-US" baseline="0" dirty="0" smtClean="0"/>
                        <a:t> 2018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Penyediaan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myPortfolio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929745"/>
                  </a:ext>
                </a:extLst>
              </a:tr>
              <a:tr h="2878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 </a:t>
                      </a:r>
                      <a:r>
                        <a:rPr lang="en-US" dirty="0" err="1" smtClean="0"/>
                        <a:t>Julai</a:t>
                      </a:r>
                      <a:r>
                        <a:rPr lang="en-US" baseline="0" dirty="0" smtClean="0"/>
                        <a:t> 2019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Pengemaskinian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Maklumat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Pegawai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666178"/>
                  </a:ext>
                </a:extLst>
              </a:tr>
              <a:tr h="2878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 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697841"/>
                  </a:ext>
                </a:extLst>
              </a:tr>
              <a:tr h="28788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672892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1528655" y="3110980"/>
            <a:ext cx="6442527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en-US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KAEDAH PENGEMASKINIAN</a:t>
            </a:r>
            <a:endParaRPr lang="en-US" sz="16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hangingPunct="0">
              <a:lnSpc>
                <a:spcPct val="150000"/>
              </a:lnSpc>
            </a:pP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Setiap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kali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berlaku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pengemaskinian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boleh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buat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jadual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baru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halaman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baru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 hangingPunct="0">
              <a:lnSpc>
                <a:spcPct val="150000"/>
              </a:lnSpc>
            </a:pPr>
            <a:r>
              <a:rPr lang="en-US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ATAU </a:t>
            </a:r>
          </a:p>
          <a:p>
            <a:pPr algn="ctr" hangingPunct="0">
              <a:lnSpc>
                <a:spcPct val="150000"/>
              </a:lnSpc>
            </a:pP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Boleh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gunakan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jadual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sama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ditulis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tangan</a:t>
            </a: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08" y="3874736"/>
            <a:ext cx="943398" cy="84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" y="293791"/>
            <a:ext cx="9143999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KANDUNGAN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257092"/>
              </p:ext>
            </p:extLst>
          </p:nvPr>
        </p:nvGraphicFramePr>
        <p:xfrm>
          <a:off x="4229101" y="1666476"/>
          <a:ext cx="4568058" cy="3164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5644">
                  <a:extLst>
                    <a:ext uri="{9D8B030D-6E8A-4147-A177-3AD203B41FA5}">
                      <a16:colId xmlns:a16="http://schemas.microsoft.com/office/drawing/2014/main" val="3445269919"/>
                    </a:ext>
                  </a:extLst>
                </a:gridCol>
                <a:gridCol w="1182414">
                  <a:extLst>
                    <a:ext uri="{9D8B030D-6E8A-4147-A177-3AD203B41FA5}">
                      <a16:colId xmlns:a16="http://schemas.microsoft.com/office/drawing/2014/main" val="3087394248"/>
                    </a:ext>
                  </a:extLst>
                </a:gridCol>
              </a:tblGrid>
              <a:tr h="287721">
                <a:tc>
                  <a:txBody>
                    <a:bodyPr/>
                    <a:lstStyle/>
                    <a:p>
                      <a:pPr algn="l"/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     PERKARA</a:t>
                      </a:r>
                      <a:endParaRPr lang="en-MY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MUKA SURAT</a:t>
                      </a:r>
                      <a:endParaRPr lang="en-MY" sz="9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1175330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Carta </a:t>
                      </a:r>
                      <a:r>
                        <a:rPr lang="en-US" sz="900" dirty="0" err="1">
                          <a:effectLst/>
                        </a:rPr>
                        <a:t>Organisasi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1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5982893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Carta </a:t>
                      </a:r>
                      <a:r>
                        <a:rPr lang="en-US" sz="900" dirty="0" err="1">
                          <a:effectLst/>
                        </a:rPr>
                        <a:t>Fungsi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3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5528528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Aktiviti-aktiviti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bagi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Fungsi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4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2577025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Deskripsi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Tugas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5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86643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</a:rPr>
                        <a:t>Proses </a:t>
                      </a:r>
                      <a:r>
                        <a:rPr lang="en-US" sz="900" dirty="0" err="1" smtClean="0">
                          <a:effectLst/>
                        </a:rPr>
                        <a:t>Kerja</a:t>
                      </a:r>
                      <a:r>
                        <a:rPr lang="en-US" sz="900" dirty="0" smtClean="0">
                          <a:effectLst/>
                        </a:rPr>
                        <a:t>, Carta </a:t>
                      </a:r>
                      <a:r>
                        <a:rPr lang="en-US" sz="900" dirty="0" err="1" smtClean="0">
                          <a:effectLst/>
                        </a:rPr>
                        <a:t>Alir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dan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Senarai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Semak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bagi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Aktiviti</a:t>
                      </a:r>
                      <a:r>
                        <a:rPr lang="en-US" sz="900" dirty="0" smtClean="0">
                          <a:effectLst/>
                        </a:rPr>
                        <a:t> 1</a:t>
                      </a:r>
                      <a:endParaRPr lang="en-MY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7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334051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</a:rPr>
                        <a:t>Proses </a:t>
                      </a:r>
                      <a:r>
                        <a:rPr lang="en-US" sz="900" dirty="0" err="1" smtClean="0">
                          <a:effectLst/>
                        </a:rPr>
                        <a:t>Kerja</a:t>
                      </a:r>
                      <a:r>
                        <a:rPr lang="en-US" sz="900" dirty="0" smtClean="0">
                          <a:effectLst/>
                        </a:rPr>
                        <a:t>, Carta </a:t>
                      </a:r>
                      <a:r>
                        <a:rPr lang="en-US" sz="900" dirty="0" err="1" smtClean="0">
                          <a:effectLst/>
                        </a:rPr>
                        <a:t>Alir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dan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Senarai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Semak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bagi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Aktiviti</a:t>
                      </a:r>
                      <a:r>
                        <a:rPr lang="en-US" sz="900" dirty="0" smtClean="0">
                          <a:effectLst/>
                        </a:rPr>
                        <a:t> 2</a:t>
                      </a:r>
                      <a:endParaRPr lang="en-MY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11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908759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</a:rPr>
                        <a:t>Proses </a:t>
                      </a:r>
                      <a:r>
                        <a:rPr lang="en-US" sz="900" dirty="0" err="1" smtClean="0">
                          <a:effectLst/>
                        </a:rPr>
                        <a:t>Kerja</a:t>
                      </a:r>
                      <a:r>
                        <a:rPr lang="en-US" sz="900" dirty="0" smtClean="0">
                          <a:effectLst/>
                        </a:rPr>
                        <a:t>, Carta </a:t>
                      </a:r>
                      <a:r>
                        <a:rPr lang="en-US" sz="900" dirty="0" err="1" smtClean="0">
                          <a:effectLst/>
                        </a:rPr>
                        <a:t>Alir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dan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Senarai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Semak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bagi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en-US" sz="900" dirty="0" err="1" smtClean="0">
                          <a:effectLst/>
                        </a:rPr>
                        <a:t>Aktiviti</a:t>
                      </a:r>
                      <a:r>
                        <a:rPr lang="en-US" sz="900" dirty="0" smtClean="0">
                          <a:effectLst/>
                        </a:rPr>
                        <a:t> 3</a:t>
                      </a:r>
                      <a:endParaRPr lang="en-MY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15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596412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Senarai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Undang-undang</a:t>
                      </a:r>
                      <a:r>
                        <a:rPr lang="en-US" sz="900" dirty="0">
                          <a:effectLst/>
                        </a:rPr>
                        <a:t>, </a:t>
                      </a:r>
                      <a:r>
                        <a:rPr lang="en-US" sz="900" dirty="0" err="1">
                          <a:effectLst/>
                        </a:rPr>
                        <a:t>Peraturan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dan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Punca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Kuasa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19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034039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Senarai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Borang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20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813104"/>
                  </a:ext>
                </a:extLst>
              </a:tr>
              <a:tr h="287721">
                <a:tc>
                  <a:txBody>
                    <a:bodyPr/>
                    <a:lstStyle/>
                    <a:p>
                      <a:pPr marL="1987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Senarai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en-US" sz="900" dirty="0" err="1">
                          <a:effectLst/>
                        </a:rPr>
                        <a:t>Jawatankuasa</a:t>
                      </a:r>
                      <a:r>
                        <a:rPr lang="en-US" sz="900" dirty="0">
                          <a:effectLst/>
                        </a:rPr>
                        <a:t> yang </a:t>
                      </a:r>
                      <a:r>
                        <a:rPr lang="en-US" sz="900" dirty="0" err="1">
                          <a:effectLst/>
                        </a:rPr>
                        <a:t>Dianggotai</a:t>
                      </a:r>
                      <a:endParaRPr lang="en-MY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21</a:t>
                      </a:r>
                      <a:endParaRPr lang="en-MY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0018045"/>
                  </a:ext>
                </a:extLst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395395" y="1004322"/>
            <a:ext cx="3578086" cy="26776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519113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Proses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, Carta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Alir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Senarai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Semak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hendaklah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disediakan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secara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berturutan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sesuatu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aktiviti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519113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Carta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Organisasi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bermula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muka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surat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1. </a:t>
            </a: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9113" lvl="0" indent="-285750" algn="just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Muka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surat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hendaklah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selari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kandungan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myPortfolio</a:t>
            </a:r>
            <a:r>
              <a:rPr lang="en-US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428" y="149772"/>
            <a:ext cx="1922019" cy="123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3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193628" y="1257818"/>
            <a:ext cx="4572000" cy="3430917"/>
            <a:chOff x="4193628" y="1092280"/>
            <a:chExt cx="4572000" cy="343091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5915" y="2882627"/>
              <a:ext cx="2073163" cy="1519264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4193628" y="1092280"/>
              <a:ext cx="4572000" cy="3430917"/>
              <a:chOff x="4193628" y="1092280"/>
              <a:chExt cx="4572000" cy="3430917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059" y="2794579"/>
                <a:ext cx="1728618" cy="1728618"/>
              </a:xfrm>
              <a:prstGeom prst="rect">
                <a:avLst/>
              </a:prstGeom>
            </p:spPr>
          </p:pic>
          <p:sp>
            <p:nvSpPr>
              <p:cNvPr id="12" name="Title 1"/>
              <p:cNvSpPr txBox="1">
                <a:spLocks/>
              </p:cNvSpPr>
              <p:nvPr/>
            </p:nvSpPr>
            <p:spPr>
              <a:xfrm>
                <a:off x="4193628" y="1092280"/>
                <a:ext cx="4572000" cy="1790347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68580" tIns="34290" rIns="68580" bIns="34290" rtlCol="0" anchor="t"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algn="ctr"/>
                <a:r>
                  <a:rPr lang="ms-MY" sz="2200" dirty="0">
                    <a:solidFill>
                      <a:schemeClr val="tx1"/>
                    </a:solidFill>
                  </a:rPr>
                  <a:t>ADAKAH STATUS PELAKSANAAN </a:t>
                </a:r>
                <a:r>
                  <a:rPr lang="ms-MY" sz="2200" dirty="0" smtClean="0">
                    <a:solidFill>
                      <a:schemeClr val="tx1"/>
                    </a:solidFill>
                  </a:rPr>
                  <a:t>myPORTFOLIO </a:t>
                </a:r>
                <a:r>
                  <a:rPr lang="ms-MY" sz="2200" dirty="0">
                    <a:solidFill>
                      <a:schemeClr val="tx1"/>
                    </a:solidFill>
                  </a:rPr>
                  <a:t>DI AGENSI ANDA DIBENTANGKAN KEPADA </a:t>
                </a:r>
                <a:r>
                  <a:rPr lang="ms-MY" sz="2200" dirty="0" smtClean="0">
                    <a:solidFill>
                      <a:schemeClr val="tx1"/>
                    </a:solidFill>
                  </a:rPr>
                  <a:t>PIHAK PENGURUSAN </a:t>
                </a:r>
                <a:r>
                  <a:rPr lang="ms-MY" sz="2200" dirty="0">
                    <a:solidFill>
                      <a:schemeClr val="tx1"/>
                    </a:solidFill>
                  </a:rPr>
                  <a:t>TERTINGGI?</a:t>
                </a:r>
                <a:endParaRPr lang="en-MY" sz="2200" dirty="0">
                  <a:solidFill>
                    <a:schemeClr val="tx1"/>
                  </a:solidFill>
                </a:endParaRPr>
              </a:p>
              <a:p>
                <a:r>
                  <a:rPr lang="ms-MY" sz="2200" dirty="0"/>
                  <a:t> </a:t>
                </a:r>
                <a:endParaRPr lang="en-MY" sz="2200" dirty="0"/>
              </a:p>
            </p:txBody>
          </p:sp>
        </p:grpSp>
      </p:grpSp>
      <p:sp>
        <p:nvSpPr>
          <p:cNvPr id="7" name="Title 1"/>
          <p:cNvSpPr txBox="1">
            <a:spLocks/>
          </p:cNvSpPr>
          <p:nvPr/>
        </p:nvSpPr>
        <p:spPr>
          <a:xfrm>
            <a:off x="1" y="293791"/>
            <a:ext cx="9143999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KOMITMEN ORGANISASI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81103" y="1092281"/>
            <a:ext cx="3754248" cy="3546095"/>
            <a:chOff x="281103" y="1092281"/>
            <a:chExt cx="3754248" cy="354609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Vertical Scroll 9"/>
            <p:cNvSpPr/>
            <p:nvPr/>
          </p:nvSpPr>
          <p:spPr>
            <a:xfrm>
              <a:off x="281103" y="1092281"/>
              <a:ext cx="3754248" cy="3546095"/>
            </a:xfrm>
            <a:prstGeom prst="verticalScroll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5" name="Rectangle 4"/>
            <p:cNvSpPr/>
            <p:nvPr/>
          </p:nvSpPr>
          <p:spPr>
            <a:xfrm>
              <a:off x="998062" y="1747417"/>
              <a:ext cx="2320329" cy="267765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MY" i="1" dirty="0">
                  <a:solidFill>
                    <a:schemeClr val="tx1"/>
                  </a:solidFill>
                  <a:latin typeface="+mn-lt"/>
                </a:rPr>
                <a:t>“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Pelaksanaan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myPortfolio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memerlukan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perancangan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yang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teratur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dan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teliti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melalui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komitmen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pengurusan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atasan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. </a:t>
              </a:r>
              <a:endParaRPr lang="en-MY" i="1" dirty="0" smtClean="0">
                <a:solidFill>
                  <a:schemeClr val="tx1"/>
                </a:solidFill>
                <a:latin typeface="+mn-lt"/>
              </a:endParaRPr>
            </a:p>
            <a:p>
              <a:r>
                <a:rPr lang="en-MY" i="1" dirty="0" err="1" smtClean="0">
                  <a:solidFill>
                    <a:schemeClr val="tx1"/>
                  </a:solidFill>
                  <a:latin typeface="+mn-lt"/>
                </a:rPr>
                <a:t>Ketua</a:t>
              </a:r>
              <a:r>
                <a:rPr lang="en-MY" i="1" dirty="0" smtClean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Agensi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hendaklah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menetapkan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satu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bahagian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yang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berperanan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sebagai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penyelaras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bagi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memastikan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kelancaran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pelaksanaan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myPortfolio</a:t>
              </a:r>
              <a:r>
                <a:rPr lang="en-MY" i="1" dirty="0">
                  <a:solidFill>
                    <a:schemeClr val="tx1"/>
                  </a:solidFill>
                  <a:latin typeface="+mn-lt"/>
                </a:rPr>
                <a:t> di </a:t>
              </a:r>
              <a:r>
                <a:rPr lang="en-MY" i="1" dirty="0" err="1">
                  <a:solidFill>
                    <a:schemeClr val="tx1"/>
                  </a:solidFill>
                  <a:latin typeface="+mn-lt"/>
                </a:rPr>
                <a:t>agensi</a:t>
              </a:r>
              <a:r>
                <a:rPr lang="en-MY" i="1" dirty="0" smtClean="0">
                  <a:solidFill>
                    <a:schemeClr val="tx1"/>
                  </a:solidFill>
                  <a:latin typeface="+mn-lt"/>
                </a:rPr>
                <a:t>”</a:t>
              </a:r>
              <a:endParaRPr lang="en-MY" i="1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09812" y="1168681"/>
              <a:ext cx="2083846" cy="49244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just"/>
              <a:r>
                <a:rPr lang="ms-MY" sz="1300" b="1" dirty="0" smtClean="0">
                  <a:solidFill>
                    <a:schemeClr val="tx1"/>
                  </a:solidFill>
                  <a:latin typeface="+mn-lt"/>
                  <a:cs typeface="Helvetica" panose="020B0604020202020204" pitchFamily="34" charset="0"/>
                </a:rPr>
                <a:t>Perenggan </a:t>
              </a:r>
              <a:r>
                <a:rPr lang="ms-MY" sz="1300" b="1" dirty="0">
                  <a:solidFill>
                    <a:schemeClr val="tx1"/>
                  </a:solidFill>
                  <a:latin typeface="+mn-lt"/>
                  <a:cs typeface="Helvetica" panose="020B0604020202020204" pitchFamily="34" charset="0"/>
                </a:rPr>
                <a:t>17 (vii)</a:t>
              </a:r>
            </a:p>
            <a:p>
              <a:pPr algn="just"/>
              <a:r>
                <a:rPr lang="ms-MY" sz="1300" b="1" dirty="0">
                  <a:solidFill>
                    <a:schemeClr val="tx1"/>
                  </a:solidFill>
                  <a:latin typeface="+mn-lt"/>
                  <a:cs typeface="Helvetica" panose="020B0604020202020204" pitchFamily="34" charset="0"/>
                </a:rPr>
                <a:t>PKPA Bil. 4 Tahun 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019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68212" y="54173"/>
            <a:ext cx="2660134" cy="4869335"/>
            <a:chOff x="1066382" y="54173"/>
            <a:chExt cx="2660134" cy="4869335"/>
          </a:xfrm>
        </p:grpSpPr>
        <p:grpSp>
          <p:nvGrpSpPr>
            <p:cNvPr id="3" name="Group 2"/>
            <p:cNvGrpSpPr/>
            <p:nvPr/>
          </p:nvGrpSpPr>
          <p:grpSpPr>
            <a:xfrm>
              <a:off x="1828052" y="54173"/>
              <a:ext cx="1878977" cy="981336"/>
              <a:chOff x="1828052" y="292709"/>
              <a:chExt cx="1878977" cy="981336"/>
            </a:xfrm>
          </p:grpSpPr>
          <p:grpSp>
            <p:nvGrpSpPr>
              <p:cNvPr id="62" name="Group 30"/>
              <p:cNvGrpSpPr/>
              <p:nvPr/>
            </p:nvGrpSpPr>
            <p:grpSpPr>
              <a:xfrm>
                <a:off x="1828052" y="696844"/>
                <a:ext cx="1878977" cy="577201"/>
                <a:chOff x="-647149" y="-893"/>
                <a:chExt cx="10202786" cy="2583245"/>
              </a:xfrm>
            </p:grpSpPr>
            <p:sp>
              <p:nvSpPr>
                <p:cNvPr id="80" name="Freeform 31"/>
                <p:cNvSpPr/>
                <p:nvPr/>
              </p:nvSpPr>
              <p:spPr>
                <a:xfrm>
                  <a:off x="-647149" y="-893"/>
                  <a:ext cx="10202786" cy="2583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sp>
            <p:nvSpPr>
              <p:cNvPr id="111" name="TextBox 40"/>
              <p:cNvSpPr txBox="1"/>
              <p:nvPr/>
            </p:nvSpPr>
            <p:spPr>
              <a:xfrm>
                <a:off x="1902496" y="800778"/>
                <a:ext cx="1804532" cy="36933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CARTA </a:t>
                </a:r>
              </a:p>
              <a:p>
                <a:pPr algn="ctr"/>
                <a:r>
                  <a:rPr lang="en-US" sz="1200" b="1" spc="75" dirty="0" smtClean="0">
                    <a:latin typeface="Aileron Regular"/>
                  </a:rPr>
                  <a:t>ORGANISASI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422815" y="292709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1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1374599" y="1031989"/>
              <a:ext cx="1759795" cy="963934"/>
              <a:chOff x="1248705" y="1429549"/>
              <a:chExt cx="1759795" cy="963934"/>
            </a:xfrm>
          </p:grpSpPr>
          <p:grpSp>
            <p:nvGrpSpPr>
              <p:cNvPr id="64" name="Group 34"/>
              <p:cNvGrpSpPr/>
              <p:nvPr/>
            </p:nvGrpSpPr>
            <p:grpSpPr>
              <a:xfrm>
                <a:off x="1248705" y="1816283"/>
                <a:ext cx="1759795" cy="577200"/>
                <a:chOff x="0" y="0"/>
                <a:chExt cx="9555633" cy="2583240"/>
              </a:xfrm>
            </p:grpSpPr>
            <p:sp>
              <p:nvSpPr>
                <p:cNvPr id="79" name="Freeform 35"/>
                <p:cNvSpPr/>
                <p:nvPr/>
              </p:nvSpPr>
              <p:spPr>
                <a:xfrm>
                  <a:off x="0" y="0"/>
                  <a:ext cx="9555634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</p:sp>
          </p:grpSp>
          <p:sp>
            <p:nvSpPr>
              <p:cNvPr id="68" name="TextBox 42"/>
              <p:cNvSpPr txBox="1"/>
              <p:nvPr/>
            </p:nvSpPr>
            <p:spPr>
              <a:xfrm>
                <a:off x="1398010" y="1945414"/>
                <a:ext cx="1475110" cy="2949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250"/>
                  </a:lnSpc>
                </a:pPr>
                <a:r>
                  <a:rPr lang="en-US" sz="1200" b="1" spc="75" dirty="0" smtClean="0">
                    <a:latin typeface="Aileron Regular"/>
                  </a:rPr>
                  <a:t>CARTA FUNGSI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724288" y="1429549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2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1159146" y="2959743"/>
              <a:ext cx="1964947" cy="968036"/>
              <a:chOff x="941324" y="2529888"/>
              <a:chExt cx="1964947" cy="968036"/>
            </a:xfrm>
          </p:grpSpPr>
          <p:grpSp>
            <p:nvGrpSpPr>
              <p:cNvPr id="65" name="Group 36"/>
              <p:cNvGrpSpPr/>
              <p:nvPr/>
            </p:nvGrpSpPr>
            <p:grpSpPr>
              <a:xfrm>
                <a:off x="941324" y="2920724"/>
                <a:ext cx="1964947" cy="577200"/>
                <a:chOff x="-1669070" y="-66228"/>
                <a:chExt cx="10669598" cy="2583240"/>
              </a:xfrm>
            </p:grpSpPr>
            <p:sp>
              <p:nvSpPr>
                <p:cNvPr id="78" name="Freeform 37"/>
                <p:cNvSpPr/>
                <p:nvPr/>
              </p:nvSpPr>
              <p:spPr>
                <a:xfrm>
                  <a:off x="-1669070" y="-66228"/>
                  <a:ext cx="10669598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66" name="TextBox 40"/>
              <p:cNvSpPr txBox="1"/>
              <p:nvPr/>
            </p:nvSpPr>
            <p:spPr>
              <a:xfrm>
                <a:off x="1024943" y="3121190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DESKRIPSI TUGAS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569007" y="2529888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4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921984" y="3947289"/>
              <a:ext cx="1804532" cy="976219"/>
              <a:chOff x="1921984" y="3655743"/>
              <a:chExt cx="1804532" cy="976219"/>
            </a:xfrm>
          </p:grpSpPr>
          <p:grpSp>
            <p:nvGrpSpPr>
              <p:cNvPr id="58" name="Group 38"/>
              <p:cNvGrpSpPr/>
              <p:nvPr/>
            </p:nvGrpSpPr>
            <p:grpSpPr>
              <a:xfrm>
                <a:off x="1947233" y="4054762"/>
                <a:ext cx="1759795" cy="577200"/>
                <a:chOff x="0" y="0"/>
                <a:chExt cx="9555633" cy="2583240"/>
              </a:xfrm>
            </p:grpSpPr>
            <p:sp>
              <p:nvSpPr>
                <p:cNvPr id="109" name="Freeform 39"/>
                <p:cNvSpPr/>
                <p:nvPr/>
              </p:nvSpPr>
              <p:spPr>
                <a:xfrm>
                  <a:off x="0" y="0"/>
                  <a:ext cx="9555633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112" name="TextBox 40"/>
              <p:cNvSpPr txBox="1"/>
              <p:nvPr/>
            </p:nvSpPr>
            <p:spPr>
              <a:xfrm>
                <a:off x="1921984" y="4235718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PROSES KERJA</a:t>
                </a:r>
                <a:endParaRPr lang="en-US" sz="1200" b="1" i="1" spc="75" dirty="0">
                  <a:latin typeface="Aileron Regular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419935" y="3655743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5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1066382" y="2010230"/>
              <a:ext cx="1964947" cy="952530"/>
              <a:chOff x="1417559" y="2560192"/>
              <a:chExt cx="1964947" cy="952530"/>
            </a:xfrm>
          </p:grpSpPr>
          <p:grpSp>
            <p:nvGrpSpPr>
              <p:cNvPr id="70" name="Group 36"/>
              <p:cNvGrpSpPr/>
              <p:nvPr/>
            </p:nvGrpSpPr>
            <p:grpSpPr>
              <a:xfrm>
                <a:off x="1417559" y="2935522"/>
                <a:ext cx="1964947" cy="577200"/>
                <a:chOff x="916872" y="0"/>
                <a:chExt cx="10669598" cy="2583240"/>
              </a:xfrm>
            </p:grpSpPr>
            <p:sp>
              <p:nvSpPr>
                <p:cNvPr id="73" name="Freeform 37"/>
                <p:cNvSpPr/>
                <p:nvPr/>
              </p:nvSpPr>
              <p:spPr>
                <a:xfrm>
                  <a:off x="916872" y="0"/>
                  <a:ext cx="10669598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</p:sp>
          </p:grpSp>
          <p:sp>
            <p:nvSpPr>
              <p:cNvPr id="71" name="TextBox 40"/>
              <p:cNvSpPr txBox="1"/>
              <p:nvPr/>
            </p:nvSpPr>
            <p:spPr>
              <a:xfrm>
                <a:off x="1514175" y="3041568"/>
                <a:ext cx="1804532" cy="36933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AKTIVITI BAGI FUNGSI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029306" y="2560192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3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3511951" y="1541374"/>
            <a:ext cx="2104906" cy="2111241"/>
            <a:chOff x="3989027" y="1548000"/>
            <a:chExt cx="2104906" cy="2111241"/>
          </a:xfrm>
        </p:grpSpPr>
        <p:pic>
          <p:nvPicPr>
            <p:cNvPr id="63" name="Picture 3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989027" y="1554335"/>
              <a:ext cx="2104906" cy="210490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407262" y="1548000"/>
              <a:ext cx="121860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>
                <a:spcBef>
                  <a:spcPct val="0"/>
                </a:spcBef>
                <a:buClrTx/>
                <a:defRPr/>
              </a:pPr>
              <a:r>
                <a:rPr lang="en-MY" sz="8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10</a:t>
              </a:r>
              <a:endParaRPr lang="en-MY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491270" y="2826922"/>
              <a:ext cx="1125524" cy="685800"/>
            </a:xfrm>
            <a:prstGeom prst="rect">
              <a:avLst/>
            </a:prstGeom>
          </p:spPr>
          <p:txBody>
            <a:bodyPr vert="horz" wrap="none" lIns="68580" tIns="34290" rIns="68580" bIns="34290" rtlCol="0" anchor="ctr">
              <a:noAutofit/>
            </a:bodyPr>
            <a:lstStyle/>
            <a:p>
              <a:pPr algn="ctr" defTabSz="685800">
                <a:spcBef>
                  <a:spcPct val="0"/>
                </a:spcBef>
                <a:buClrTx/>
                <a:defRPr/>
              </a:pPr>
              <a:r>
                <a:rPr lang="en-MY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KOMPONEN </a:t>
              </a:r>
            </a:p>
            <a:p>
              <a:pPr algn="ctr" defTabSz="685800">
                <a:spcBef>
                  <a:spcPct val="0"/>
                </a:spcBef>
                <a:buClrTx/>
                <a:defRPr/>
              </a:pPr>
              <a:r>
                <a:rPr lang="en-MY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UTAMA</a:t>
              </a: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694937" y="77448"/>
            <a:ext cx="2943151" cy="4830749"/>
            <a:chOff x="1161025" y="-5461"/>
            <a:chExt cx="2585464" cy="4830749"/>
          </a:xfrm>
        </p:grpSpPr>
        <p:grpSp>
          <p:nvGrpSpPr>
            <p:cNvPr id="153" name="Group 152"/>
            <p:cNvGrpSpPr/>
            <p:nvPr/>
          </p:nvGrpSpPr>
          <p:grpSpPr>
            <a:xfrm>
              <a:off x="1161025" y="-5461"/>
              <a:ext cx="1878977" cy="954222"/>
              <a:chOff x="1161025" y="233075"/>
              <a:chExt cx="1878977" cy="954222"/>
            </a:xfrm>
          </p:grpSpPr>
          <p:grpSp>
            <p:nvGrpSpPr>
              <p:cNvPr id="174" name="Group 30"/>
              <p:cNvGrpSpPr/>
              <p:nvPr/>
            </p:nvGrpSpPr>
            <p:grpSpPr>
              <a:xfrm>
                <a:off x="1161025" y="610096"/>
                <a:ext cx="1878977" cy="577201"/>
                <a:chOff x="-4269088" y="-389131"/>
                <a:chExt cx="10202786" cy="2583245"/>
              </a:xfrm>
            </p:grpSpPr>
            <p:sp>
              <p:nvSpPr>
                <p:cNvPr id="177" name="Freeform 31"/>
                <p:cNvSpPr/>
                <p:nvPr/>
              </p:nvSpPr>
              <p:spPr>
                <a:xfrm>
                  <a:off x="-4269088" y="-389131"/>
                  <a:ext cx="10202786" cy="2583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sp>
            <p:nvSpPr>
              <p:cNvPr id="175" name="TextBox 40"/>
              <p:cNvSpPr txBox="1"/>
              <p:nvPr/>
            </p:nvSpPr>
            <p:spPr>
              <a:xfrm>
                <a:off x="1198247" y="803480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CARTA ALIR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740328" y="233075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6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1685018" y="952477"/>
              <a:ext cx="1759795" cy="958066"/>
              <a:chOff x="1559124" y="1350037"/>
              <a:chExt cx="1759795" cy="958066"/>
            </a:xfrm>
          </p:grpSpPr>
          <p:grpSp>
            <p:nvGrpSpPr>
              <p:cNvPr id="170" name="Group 34"/>
              <p:cNvGrpSpPr/>
              <p:nvPr/>
            </p:nvGrpSpPr>
            <p:grpSpPr>
              <a:xfrm>
                <a:off x="1559124" y="1730903"/>
                <a:ext cx="1759795" cy="577200"/>
                <a:chOff x="1685555" y="-382115"/>
                <a:chExt cx="9555633" cy="2583240"/>
              </a:xfrm>
            </p:grpSpPr>
            <p:sp>
              <p:nvSpPr>
                <p:cNvPr id="173" name="Freeform 35"/>
                <p:cNvSpPr/>
                <p:nvPr/>
              </p:nvSpPr>
              <p:spPr>
                <a:xfrm>
                  <a:off x="1685555" y="-382115"/>
                  <a:ext cx="9555633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</p:sp>
          </p:grpSp>
          <p:sp>
            <p:nvSpPr>
              <p:cNvPr id="171" name="TextBox 42"/>
              <p:cNvSpPr txBox="1"/>
              <p:nvPr/>
            </p:nvSpPr>
            <p:spPr>
              <a:xfrm>
                <a:off x="1701467" y="1872514"/>
                <a:ext cx="1475110" cy="2562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250"/>
                  </a:lnSpc>
                </a:pPr>
                <a:r>
                  <a:rPr lang="en-US" sz="1200" b="1" spc="75" dirty="0" smtClean="0">
                    <a:latin typeface="Aileron Regular"/>
                  </a:rPr>
                  <a:t>SENARAI SEMAK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992041" y="1350037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7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1664029" y="2905015"/>
              <a:ext cx="1804532" cy="951431"/>
              <a:chOff x="1446207" y="2475160"/>
              <a:chExt cx="1804532" cy="951431"/>
            </a:xfrm>
          </p:grpSpPr>
          <p:grpSp>
            <p:nvGrpSpPr>
              <p:cNvPr id="166" name="Group 36"/>
              <p:cNvGrpSpPr/>
              <p:nvPr/>
            </p:nvGrpSpPr>
            <p:grpSpPr>
              <a:xfrm>
                <a:off x="1464096" y="2849391"/>
                <a:ext cx="1720320" cy="577200"/>
                <a:chOff x="1169529" y="-385476"/>
                <a:chExt cx="9341282" cy="2583239"/>
              </a:xfrm>
            </p:grpSpPr>
            <p:sp>
              <p:nvSpPr>
                <p:cNvPr id="169" name="Freeform 37"/>
                <p:cNvSpPr/>
                <p:nvPr/>
              </p:nvSpPr>
              <p:spPr>
                <a:xfrm>
                  <a:off x="1169529" y="-385476"/>
                  <a:ext cx="9341282" cy="2583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167" name="TextBox 40"/>
              <p:cNvSpPr txBox="1"/>
              <p:nvPr/>
            </p:nvSpPr>
            <p:spPr>
              <a:xfrm>
                <a:off x="1446207" y="3045030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SENARAI BORANG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976327" y="2475160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9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6" name="Group 155"/>
            <p:cNvGrpSpPr/>
            <p:nvPr/>
          </p:nvGrpSpPr>
          <p:grpSpPr>
            <a:xfrm>
              <a:off x="1173619" y="3855372"/>
              <a:ext cx="1759795" cy="969916"/>
              <a:chOff x="1173619" y="3563826"/>
              <a:chExt cx="1759795" cy="969916"/>
            </a:xfrm>
          </p:grpSpPr>
          <p:grpSp>
            <p:nvGrpSpPr>
              <p:cNvPr id="162" name="Group 38"/>
              <p:cNvGrpSpPr/>
              <p:nvPr/>
            </p:nvGrpSpPr>
            <p:grpSpPr>
              <a:xfrm>
                <a:off x="1173619" y="3956542"/>
                <a:ext cx="1759795" cy="577200"/>
                <a:chOff x="-4200704" y="-439581"/>
                <a:chExt cx="9555633" cy="2583240"/>
              </a:xfrm>
            </p:grpSpPr>
            <p:sp>
              <p:nvSpPr>
                <p:cNvPr id="165" name="Freeform 39"/>
                <p:cNvSpPr/>
                <p:nvPr/>
              </p:nvSpPr>
              <p:spPr>
                <a:xfrm>
                  <a:off x="-4200704" y="-439581"/>
                  <a:ext cx="9555633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163" name="TextBox 40"/>
              <p:cNvSpPr txBox="1"/>
              <p:nvPr/>
            </p:nvSpPr>
            <p:spPr>
              <a:xfrm>
                <a:off x="1218008" y="4078642"/>
                <a:ext cx="1697944" cy="36933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SENARAI JAWATANKUASA</a:t>
                </a:r>
                <a:endParaRPr lang="en-US" sz="1200" b="1" i="1" spc="75" dirty="0">
                  <a:latin typeface="Aileron Regular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733450" y="3563826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10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1781542" y="1927322"/>
              <a:ext cx="1964947" cy="950363"/>
              <a:chOff x="2132719" y="2477284"/>
              <a:chExt cx="1964947" cy="950363"/>
            </a:xfrm>
          </p:grpSpPr>
          <p:grpSp>
            <p:nvGrpSpPr>
              <p:cNvPr id="158" name="Group 36"/>
              <p:cNvGrpSpPr/>
              <p:nvPr/>
            </p:nvGrpSpPr>
            <p:grpSpPr>
              <a:xfrm>
                <a:off x="2132719" y="2850447"/>
                <a:ext cx="1964947" cy="577200"/>
                <a:chOff x="4800157" y="-380750"/>
                <a:chExt cx="10669598" cy="2583240"/>
              </a:xfrm>
            </p:grpSpPr>
            <p:sp>
              <p:nvSpPr>
                <p:cNvPr id="161" name="Freeform 37"/>
                <p:cNvSpPr/>
                <p:nvPr/>
              </p:nvSpPr>
              <p:spPr>
                <a:xfrm>
                  <a:off x="4800157" y="-380750"/>
                  <a:ext cx="10669598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</p:sp>
          </p:grpSp>
          <p:sp>
            <p:nvSpPr>
              <p:cNvPr id="159" name="TextBox 40"/>
              <p:cNvSpPr txBox="1"/>
              <p:nvPr/>
            </p:nvSpPr>
            <p:spPr>
              <a:xfrm>
                <a:off x="2189642" y="2885131"/>
                <a:ext cx="1804532" cy="5078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100" b="1" spc="75" dirty="0" smtClean="0">
                    <a:latin typeface="Aileron Regular"/>
                  </a:rPr>
                  <a:t>SENARAI UNDANG-UNDANG/ PERATURAN/ PUNCA KUASA</a:t>
                </a:r>
                <a:endParaRPr lang="en-US" sz="1100" b="1" spc="75" dirty="0">
                  <a:latin typeface="Aileron Regular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741323" y="2477284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8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  <p:cxnSp>
        <p:nvCxnSpPr>
          <p:cNvPr id="11" name="Straight Connector 10"/>
          <p:cNvCxnSpPr/>
          <p:nvPr/>
        </p:nvCxnSpPr>
        <p:spPr>
          <a:xfrm flipH="1">
            <a:off x="3214618" y="1031670"/>
            <a:ext cx="399" cy="33146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5903114" y="1031670"/>
            <a:ext cx="399" cy="33146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08974" y="2655256"/>
            <a:ext cx="8119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2700027" y="2655256"/>
            <a:ext cx="8119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828125" y="1707323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5903114" y="3643268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5904930" y="1707323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819213" y="3654188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33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250" y="236480"/>
            <a:ext cx="4075385" cy="472177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7527" y="1166206"/>
            <a:ext cx="4335211" cy="2862322"/>
            <a:chOff x="463651" y="1879252"/>
            <a:chExt cx="4335211" cy="2862322"/>
          </a:xfrm>
        </p:grpSpPr>
        <p:sp>
          <p:nvSpPr>
            <p:cNvPr id="17" name="Rectangle 16"/>
            <p:cNvSpPr/>
            <p:nvPr/>
          </p:nvSpPr>
          <p:spPr>
            <a:xfrm>
              <a:off x="463651" y="1879252"/>
              <a:ext cx="4230993" cy="286232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>
                <a:lnSpc>
                  <a:spcPct val="150000"/>
                </a:lnSpc>
              </a:pP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Kedudukan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jawatan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hendaklah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DIGARISKAN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DIWARNAKAN</a:t>
              </a:r>
            </a:p>
            <a:p>
              <a:pPr marL="87313" algn="just" hangingPunct="0">
                <a:lnSpc>
                  <a:spcPct val="150000"/>
                </a:lnSpc>
              </a:pPr>
              <a:endParaRPr lang="en-US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itle 1"/>
            <p:cNvSpPr txBox="1">
              <a:spLocks/>
            </p:cNvSpPr>
            <p:nvPr/>
          </p:nvSpPr>
          <p:spPr>
            <a:xfrm>
              <a:off x="1254640" y="2183844"/>
              <a:ext cx="3544222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CARTA ORGANISASI </a:t>
              </a:r>
            </a:p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(AGENSI)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93256" y="2015851"/>
              <a:ext cx="799029" cy="641185"/>
              <a:chOff x="1400077" y="1635930"/>
              <a:chExt cx="1096773" cy="980195"/>
            </a:xfrm>
          </p:grpSpPr>
          <p:sp>
            <p:nvSpPr>
              <p:cNvPr id="14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15" name="object 10"/>
              <p:cNvSpPr txBox="1"/>
              <p:nvPr/>
            </p:nvSpPr>
            <p:spPr>
              <a:xfrm>
                <a:off x="1745309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 smtClean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1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588" y="268015"/>
            <a:ext cx="4072102" cy="4650826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337527" y="1166206"/>
            <a:ext cx="4335211" cy="2862322"/>
            <a:chOff x="463651" y="1879252"/>
            <a:chExt cx="4335211" cy="2862322"/>
          </a:xfrm>
        </p:grpSpPr>
        <p:sp>
          <p:nvSpPr>
            <p:cNvPr id="21" name="Rectangle 20"/>
            <p:cNvSpPr/>
            <p:nvPr/>
          </p:nvSpPr>
          <p:spPr>
            <a:xfrm>
              <a:off x="463651" y="1879252"/>
              <a:ext cx="4230993" cy="286232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>
                <a:lnSpc>
                  <a:spcPct val="150000"/>
                </a:lnSpc>
              </a:pP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Kedudukan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Bahagian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/Unit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hendaklah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DIGARISKAN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DIWARNAKAN</a:t>
              </a:r>
            </a:p>
            <a:p>
              <a:pPr marL="87313" algn="just" hangingPunct="0">
                <a:lnSpc>
                  <a:spcPct val="150000"/>
                </a:lnSpc>
              </a:pPr>
              <a:endParaRPr lang="en-US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1254640" y="2183844"/>
              <a:ext cx="3544222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CARTA ORGANISASI </a:t>
              </a:r>
            </a:p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(BAHAGIAN)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593256" y="2015851"/>
              <a:ext cx="799029" cy="641185"/>
              <a:chOff x="1400077" y="1635930"/>
              <a:chExt cx="1096773" cy="980195"/>
            </a:xfrm>
          </p:grpSpPr>
          <p:sp>
            <p:nvSpPr>
              <p:cNvPr id="24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25" name="object 10"/>
              <p:cNvSpPr txBox="1"/>
              <p:nvPr/>
            </p:nvSpPr>
            <p:spPr>
              <a:xfrm>
                <a:off x="1745309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 smtClean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1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72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9428" y="576125"/>
            <a:ext cx="3775841" cy="444282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62913" y="746425"/>
            <a:ext cx="4335211" cy="3647152"/>
            <a:chOff x="463651" y="1879252"/>
            <a:chExt cx="4335211" cy="3647152"/>
          </a:xfrm>
        </p:grpSpPr>
        <p:sp>
          <p:nvSpPr>
            <p:cNvPr id="12" name="Rectangle 11"/>
            <p:cNvSpPr/>
            <p:nvPr/>
          </p:nvSpPr>
          <p:spPr>
            <a:xfrm>
              <a:off x="463651" y="1879252"/>
              <a:ext cx="4230993" cy="364715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hangingPunct="0">
                <a:lnSpc>
                  <a:spcPct val="150000"/>
                </a:lnSpc>
              </a:pPr>
              <a:endParaRPr lang="en-US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61950" indent="-274638" hangingPunct="0">
                <a:buFont typeface="Arial" panose="020B0604020202020204" pitchFamily="34" charset="0"/>
                <a:buChar char="•"/>
              </a:pP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Carta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Fungsi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menerangkan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tugas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utama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dilaksanakan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oleh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sesebuah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organisasi</a:t>
              </a:r>
              <a:endPara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61950" indent="-274638" hangingPunct="0"/>
              <a:endParaRPr lang="en-US" sz="18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61950" indent="-274638" hangingPunct="0">
                <a:buFont typeface="Arial" panose="020B0604020202020204" pitchFamily="34" charset="0"/>
                <a:buChar char="•"/>
              </a:pP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Fungsi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berkaitan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jawatan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hendaklah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DIGARISKAN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>
                  <a:ea typeface="Calibri" panose="020F0502020204030204" pitchFamily="34" charset="0"/>
                  <a:cs typeface="Times New Roman" panose="02020603050405020304" pitchFamily="18" charset="0"/>
                </a:rPr>
                <a:t>DIWARNAKAN</a:t>
              </a:r>
            </a:p>
            <a:p>
              <a:pPr marL="87313" hangingPunct="0">
                <a:lnSpc>
                  <a:spcPct val="150000"/>
                </a:lnSpc>
              </a:pPr>
              <a:endParaRPr lang="en-US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itle 1"/>
            <p:cNvSpPr txBox="1">
              <a:spLocks/>
            </p:cNvSpPr>
            <p:nvPr/>
          </p:nvSpPr>
          <p:spPr>
            <a:xfrm>
              <a:off x="1254640" y="2183844"/>
              <a:ext cx="3544222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  CARTA FUNGSI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593257" y="2015851"/>
              <a:ext cx="777193" cy="641185"/>
              <a:chOff x="1400077" y="1635930"/>
              <a:chExt cx="1066800" cy="980195"/>
            </a:xfrm>
          </p:grpSpPr>
          <p:sp>
            <p:nvSpPr>
              <p:cNvPr id="15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16" name="object 10"/>
              <p:cNvSpPr txBox="1"/>
              <p:nvPr/>
            </p:nvSpPr>
            <p:spPr>
              <a:xfrm>
                <a:off x="1669566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 smtClean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3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963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539" y="447427"/>
            <a:ext cx="2252433" cy="22329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5220" y="447427"/>
            <a:ext cx="2252433" cy="22329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609" y="2765876"/>
            <a:ext cx="2252725" cy="223290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136998" y="447427"/>
            <a:ext cx="3331324" cy="4755274"/>
            <a:chOff x="4057356" y="0"/>
            <a:chExt cx="4077289" cy="5773785"/>
          </a:xfrm>
        </p:grpSpPr>
        <p:grpSp>
          <p:nvGrpSpPr>
            <p:cNvPr id="12" name="Group 11"/>
            <p:cNvGrpSpPr/>
            <p:nvPr/>
          </p:nvGrpSpPr>
          <p:grpSpPr>
            <a:xfrm>
              <a:off x="4203729" y="0"/>
              <a:ext cx="3826204" cy="3108963"/>
              <a:chOff x="3686191" y="0"/>
              <a:chExt cx="3826204" cy="3108963"/>
            </a:xfrm>
          </p:grpSpPr>
          <p:sp>
            <p:nvSpPr>
              <p:cNvPr id="34" name="Pentagon 33"/>
              <p:cNvSpPr/>
              <p:nvPr/>
            </p:nvSpPr>
            <p:spPr>
              <a:xfrm rot="5400000">
                <a:off x="4023980" y="-327006"/>
                <a:ext cx="3108963" cy="3762975"/>
              </a:xfrm>
              <a:prstGeom prst="homePlate">
                <a:avLst>
                  <a:gd name="adj" fmla="val 28000"/>
                </a:avLst>
              </a:prstGeom>
              <a:solidFill>
                <a:srgbClr val="46B4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742266" y="665454"/>
                <a:ext cx="1847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MY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CR A Extended" panose="02010509020102010303" pitchFamily="50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686191" y="723980"/>
                <a:ext cx="3826204" cy="934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MY" sz="44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w Cen MT Condensed" panose="020B0606020104020203" pitchFamily="34" charset="0"/>
                  </a:rPr>
                  <a:t>SUMBER RUJUKAN</a:t>
                </a:r>
                <a:endParaRPr lang="en-MY" sz="4400" dirty="0">
                  <a:solidFill>
                    <a:schemeClr val="accent4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 Condensed" panose="020B0606020104020203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791301" y="1805285"/>
                <a:ext cx="35743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n-MY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CR A Extended" panose="02010509020102010303" pitchFamily="50" charset="0"/>
                </a:endParaRPr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>
                <a:off x="3907291" y="665454"/>
                <a:ext cx="3387634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3915306" y="1746069"/>
                <a:ext cx="3387634" cy="0"/>
              </a:xfrm>
              <a:prstGeom prst="line">
                <a:avLst/>
              </a:prstGeom>
              <a:ln w="381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4057356" y="2213624"/>
              <a:ext cx="4077289" cy="3560161"/>
              <a:chOff x="4057356" y="2213624"/>
              <a:chExt cx="4077289" cy="3560161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4057356" y="2213624"/>
                <a:ext cx="4077289" cy="3560161"/>
                <a:chOff x="5865813" y="1041401"/>
                <a:chExt cx="4919663" cy="4783137"/>
              </a:xfrm>
            </p:grpSpPr>
            <p:sp>
              <p:nvSpPr>
                <p:cNvPr id="24" name="Freeform 6"/>
                <p:cNvSpPr>
                  <a:spLocks noEditPoints="1"/>
                </p:cNvSpPr>
                <p:nvPr/>
              </p:nvSpPr>
              <p:spPr bwMode="auto">
                <a:xfrm>
                  <a:off x="5865813" y="4167188"/>
                  <a:ext cx="1654175" cy="1657350"/>
                </a:xfrm>
                <a:custGeom>
                  <a:avLst/>
                  <a:gdLst>
                    <a:gd name="T0" fmla="*/ 966 w 2085"/>
                    <a:gd name="T1" fmla="*/ 384 h 2088"/>
                    <a:gd name="T2" fmla="*/ 818 w 2085"/>
                    <a:gd name="T3" fmla="*/ 418 h 2088"/>
                    <a:gd name="T4" fmla="*/ 682 w 2085"/>
                    <a:gd name="T5" fmla="*/ 486 h 2088"/>
                    <a:gd name="T6" fmla="*/ 566 w 2085"/>
                    <a:gd name="T7" fmla="*/ 582 h 2088"/>
                    <a:gd name="T8" fmla="*/ 472 w 2085"/>
                    <a:gd name="T9" fmla="*/ 704 h 2088"/>
                    <a:gd name="T10" fmla="*/ 408 w 2085"/>
                    <a:gd name="T11" fmla="*/ 851 h 2088"/>
                    <a:gd name="T12" fmla="*/ 380 w 2085"/>
                    <a:gd name="T13" fmla="*/ 1013 h 2088"/>
                    <a:gd name="T14" fmla="*/ 391 w 2085"/>
                    <a:gd name="T15" fmla="*/ 1173 h 2088"/>
                    <a:gd name="T16" fmla="*/ 440 w 2085"/>
                    <a:gd name="T17" fmla="*/ 1322 h 2088"/>
                    <a:gd name="T18" fmla="*/ 521 w 2085"/>
                    <a:gd name="T19" fmla="*/ 1455 h 2088"/>
                    <a:gd name="T20" fmla="*/ 634 w 2085"/>
                    <a:gd name="T21" fmla="*/ 1568 h 2088"/>
                    <a:gd name="T22" fmla="*/ 771 w 2085"/>
                    <a:gd name="T23" fmla="*/ 1651 h 2088"/>
                    <a:gd name="T24" fmla="*/ 914 w 2085"/>
                    <a:gd name="T25" fmla="*/ 1696 h 2088"/>
                    <a:gd name="T26" fmla="*/ 1043 w 2085"/>
                    <a:gd name="T27" fmla="*/ 1710 h 2088"/>
                    <a:gd name="T28" fmla="*/ 1196 w 2085"/>
                    <a:gd name="T29" fmla="*/ 1691 h 2088"/>
                    <a:gd name="T30" fmla="*/ 1337 w 2085"/>
                    <a:gd name="T31" fmla="*/ 1640 h 2088"/>
                    <a:gd name="T32" fmla="*/ 1465 w 2085"/>
                    <a:gd name="T33" fmla="*/ 1557 h 2088"/>
                    <a:gd name="T34" fmla="*/ 1572 w 2085"/>
                    <a:gd name="T35" fmla="*/ 1448 h 2088"/>
                    <a:gd name="T36" fmla="*/ 1651 w 2085"/>
                    <a:gd name="T37" fmla="*/ 1312 h 2088"/>
                    <a:gd name="T38" fmla="*/ 1698 w 2085"/>
                    <a:gd name="T39" fmla="*/ 1156 h 2088"/>
                    <a:gd name="T40" fmla="*/ 1705 w 2085"/>
                    <a:gd name="T41" fmla="*/ 994 h 2088"/>
                    <a:gd name="T42" fmla="*/ 1675 w 2085"/>
                    <a:gd name="T43" fmla="*/ 840 h 2088"/>
                    <a:gd name="T44" fmla="*/ 1609 w 2085"/>
                    <a:gd name="T45" fmla="*/ 697 h 2088"/>
                    <a:gd name="T46" fmla="*/ 1512 w 2085"/>
                    <a:gd name="T47" fmla="*/ 572 h 2088"/>
                    <a:gd name="T48" fmla="*/ 1387 w 2085"/>
                    <a:gd name="T49" fmla="*/ 475 h 2088"/>
                    <a:gd name="T50" fmla="*/ 1235 w 2085"/>
                    <a:gd name="T51" fmla="*/ 407 h 2088"/>
                    <a:gd name="T52" fmla="*/ 1107 w 2085"/>
                    <a:gd name="T53" fmla="*/ 382 h 2088"/>
                    <a:gd name="T54" fmla="*/ 1188 w 2085"/>
                    <a:gd name="T55" fmla="*/ 0 h 2088"/>
                    <a:gd name="T56" fmla="*/ 1457 w 2085"/>
                    <a:gd name="T57" fmla="*/ 245 h 2088"/>
                    <a:gd name="T58" fmla="*/ 1615 w 2085"/>
                    <a:gd name="T59" fmla="*/ 348 h 2088"/>
                    <a:gd name="T60" fmla="*/ 1747 w 2085"/>
                    <a:gd name="T61" fmla="*/ 482 h 2088"/>
                    <a:gd name="T62" fmla="*/ 2038 w 2085"/>
                    <a:gd name="T63" fmla="*/ 699 h 2088"/>
                    <a:gd name="T64" fmla="*/ 1923 w 2085"/>
                    <a:gd name="T65" fmla="*/ 862 h 2088"/>
                    <a:gd name="T66" fmla="*/ 1942 w 2085"/>
                    <a:gd name="T67" fmla="*/ 1049 h 2088"/>
                    <a:gd name="T68" fmla="*/ 2085 w 2085"/>
                    <a:gd name="T69" fmla="*/ 1190 h 2088"/>
                    <a:gd name="T70" fmla="*/ 1841 w 2085"/>
                    <a:gd name="T71" fmla="*/ 1459 h 2088"/>
                    <a:gd name="T72" fmla="*/ 1737 w 2085"/>
                    <a:gd name="T73" fmla="*/ 1617 h 2088"/>
                    <a:gd name="T74" fmla="*/ 1604 w 2085"/>
                    <a:gd name="T75" fmla="*/ 1747 h 2088"/>
                    <a:gd name="T76" fmla="*/ 1387 w 2085"/>
                    <a:gd name="T77" fmla="*/ 2041 h 2088"/>
                    <a:gd name="T78" fmla="*/ 1226 w 2085"/>
                    <a:gd name="T79" fmla="*/ 1926 h 2088"/>
                    <a:gd name="T80" fmla="*/ 1043 w 2085"/>
                    <a:gd name="T81" fmla="*/ 1945 h 2088"/>
                    <a:gd name="T82" fmla="*/ 897 w 2085"/>
                    <a:gd name="T83" fmla="*/ 2088 h 2088"/>
                    <a:gd name="T84" fmla="*/ 628 w 2085"/>
                    <a:gd name="T85" fmla="*/ 1843 h 2088"/>
                    <a:gd name="T86" fmla="*/ 470 w 2085"/>
                    <a:gd name="T87" fmla="*/ 1740 h 2088"/>
                    <a:gd name="T88" fmla="*/ 340 w 2085"/>
                    <a:gd name="T89" fmla="*/ 1606 h 2088"/>
                    <a:gd name="T90" fmla="*/ 49 w 2085"/>
                    <a:gd name="T91" fmla="*/ 1390 h 2088"/>
                    <a:gd name="T92" fmla="*/ 162 w 2085"/>
                    <a:gd name="T93" fmla="*/ 1226 h 2088"/>
                    <a:gd name="T94" fmla="*/ 143 w 2085"/>
                    <a:gd name="T95" fmla="*/ 1039 h 2088"/>
                    <a:gd name="T96" fmla="*/ 0 w 2085"/>
                    <a:gd name="T97" fmla="*/ 898 h 2088"/>
                    <a:gd name="T98" fmla="*/ 244 w 2085"/>
                    <a:gd name="T99" fmla="*/ 629 h 2088"/>
                    <a:gd name="T100" fmla="*/ 350 w 2085"/>
                    <a:gd name="T101" fmla="*/ 471 h 2088"/>
                    <a:gd name="T102" fmla="*/ 481 w 2085"/>
                    <a:gd name="T103" fmla="*/ 341 h 2088"/>
                    <a:gd name="T104" fmla="*/ 697 w 2085"/>
                    <a:gd name="T105" fmla="*/ 47 h 2088"/>
                    <a:gd name="T106" fmla="*/ 859 w 2085"/>
                    <a:gd name="T107" fmla="*/ 162 h 2088"/>
                    <a:gd name="T108" fmla="*/ 1043 w 2085"/>
                    <a:gd name="T109" fmla="*/ 143 h 2088"/>
                    <a:gd name="T110" fmla="*/ 1188 w 2085"/>
                    <a:gd name="T111" fmla="*/ 0 h 20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85" h="2088">
                      <a:moveTo>
                        <a:pt x="1043" y="378"/>
                      </a:moveTo>
                      <a:lnTo>
                        <a:pt x="966" y="384"/>
                      </a:lnTo>
                      <a:lnTo>
                        <a:pt x="891" y="397"/>
                      </a:lnTo>
                      <a:lnTo>
                        <a:pt x="818" y="418"/>
                      </a:lnTo>
                      <a:lnTo>
                        <a:pt x="748" y="448"/>
                      </a:lnTo>
                      <a:lnTo>
                        <a:pt x="682" y="486"/>
                      </a:lnTo>
                      <a:lnTo>
                        <a:pt x="620" y="531"/>
                      </a:lnTo>
                      <a:lnTo>
                        <a:pt x="566" y="582"/>
                      </a:lnTo>
                      <a:lnTo>
                        <a:pt x="515" y="640"/>
                      </a:lnTo>
                      <a:lnTo>
                        <a:pt x="472" y="704"/>
                      </a:lnTo>
                      <a:lnTo>
                        <a:pt x="436" y="776"/>
                      </a:lnTo>
                      <a:lnTo>
                        <a:pt x="408" y="851"/>
                      </a:lnTo>
                      <a:lnTo>
                        <a:pt x="387" y="932"/>
                      </a:lnTo>
                      <a:lnTo>
                        <a:pt x="380" y="1013"/>
                      </a:lnTo>
                      <a:lnTo>
                        <a:pt x="380" y="1094"/>
                      </a:lnTo>
                      <a:lnTo>
                        <a:pt x="391" y="1173"/>
                      </a:lnTo>
                      <a:lnTo>
                        <a:pt x="412" y="1248"/>
                      </a:lnTo>
                      <a:lnTo>
                        <a:pt x="440" y="1322"/>
                      </a:lnTo>
                      <a:lnTo>
                        <a:pt x="476" y="1391"/>
                      </a:lnTo>
                      <a:lnTo>
                        <a:pt x="521" y="1455"/>
                      </a:lnTo>
                      <a:lnTo>
                        <a:pt x="573" y="1516"/>
                      </a:lnTo>
                      <a:lnTo>
                        <a:pt x="634" y="1568"/>
                      </a:lnTo>
                      <a:lnTo>
                        <a:pt x="699" y="1614"/>
                      </a:lnTo>
                      <a:lnTo>
                        <a:pt x="771" y="1651"/>
                      </a:lnTo>
                      <a:lnTo>
                        <a:pt x="850" y="1681"/>
                      </a:lnTo>
                      <a:lnTo>
                        <a:pt x="914" y="1696"/>
                      </a:lnTo>
                      <a:lnTo>
                        <a:pt x="979" y="1706"/>
                      </a:lnTo>
                      <a:lnTo>
                        <a:pt x="1043" y="1710"/>
                      </a:lnTo>
                      <a:lnTo>
                        <a:pt x="1120" y="1704"/>
                      </a:lnTo>
                      <a:lnTo>
                        <a:pt x="1196" y="1691"/>
                      </a:lnTo>
                      <a:lnTo>
                        <a:pt x="1267" y="1670"/>
                      </a:lnTo>
                      <a:lnTo>
                        <a:pt x="1337" y="1640"/>
                      </a:lnTo>
                      <a:lnTo>
                        <a:pt x="1402" y="1602"/>
                      </a:lnTo>
                      <a:lnTo>
                        <a:pt x="1465" y="1557"/>
                      </a:lnTo>
                      <a:lnTo>
                        <a:pt x="1521" y="1506"/>
                      </a:lnTo>
                      <a:lnTo>
                        <a:pt x="1572" y="1448"/>
                      </a:lnTo>
                      <a:lnTo>
                        <a:pt x="1615" y="1384"/>
                      </a:lnTo>
                      <a:lnTo>
                        <a:pt x="1651" y="1312"/>
                      </a:lnTo>
                      <a:lnTo>
                        <a:pt x="1679" y="1237"/>
                      </a:lnTo>
                      <a:lnTo>
                        <a:pt x="1698" y="1156"/>
                      </a:lnTo>
                      <a:lnTo>
                        <a:pt x="1707" y="1075"/>
                      </a:lnTo>
                      <a:lnTo>
                        <a:pt x="1705" y="994"/>
                      </a:lnTo>
                      <a:lnTo>
                        <a:pt x="1694" y="915"/>
                      </a:lnTo>
                      <a:lnTo>
                        <a:pt x="1675" y="840"/>
                      </a:lnTo>
                      <a:lnTo>
                        <a:pt x="1647" y="766"/>
                      </a:lnTo>
                      <a:lnTo>
                        <a:pt x="1609" y="697"/>
                      </a:lnTo>
                      <a:lnTo>
                        <a:pt x="1564" y="633"/>
                      </a:lnTo>
                      <a:lnTo>
                        <a:pt x="1512" y="572"/>
                      </a:lnTo>
                      <a:lnTo>
                        <a:pt x="1453" y="520"/>
                      </a:lnTo>
                      <a:lnTo>
                        <a:pt x="1387" y="475"/>
                      </a:lnTo>
                      <a:lnTo>
                        <a:pt x="1314" y="437"/>
                      </a:lnTo>
                      <a:lnTo>
                        <a:pt x="1235" y="407"/>
                      </a:lnTo>
                      <a:lnTo>
                        <a:pt x="1171" y="392"/>
                      </a:lnTo>
                      <a:lnTo>
                        <a:pt x="1107" y="382"/>
                      </a:lnTo>
                      <a:lnTo>
                        <a:pt x="1043" y="378"/>
                      </a:lnTo>
                      <a:close/>
                      <a:moveTo>
                        <a:pt x="1188" y="0"/>
                      </a:moveTo>
                      <a:lnTo>
                        <a:pt x="1502" y="96"/>
                      </a:lnTo>
                      <a:lnTo>
                        <a:pt x="1457" y="245"/>
                      </a:lnTo>
                      <a:lnTo>
                        <a:pt x="1540" y="294"/>
                      </a:lnTo>
                      <a:lnTo>
                        <a:pt x="1615" y="348"/>
                      </a:lnTo>
                      <a:lnTo>
                        <a:pt x="1684" y="412"/>
                      </a:lnTo>
                      <a:lnTo>
                        <a:pt x="1747" y="482"/>
                      </a:lnTo>
                      <a:lnTo>
                        <a:pt x="1884" y="409"/>
                      </a:lnTo>
                      <a:lnTo>
                        <a:pt x="2038" y="699"/>
                      </a:lnTo>
                      <a:lnTo>
                        <a:pt x="1901" y="772"/>
                      </a:lnTo>
                      <a:lnTo>
                        <a:pt x="1923" y="862"/>
                      </a:lnTo>
                      <a:lnTo>
                        <a:pt x="1938" y="955"/>
                      </a:lnTo>
                      <a:lnTo>
                        <a:pt x="1942" y="1049"/>
                      </a:lnTo>
                      <a:lnTo>
                        <a:pt x="1936" y="1145"/>
                      </a:lnTo>
                      <a:lnTo>
                        <a:pt x="2085" y="1190"/>
                      </a:lnTo>
                      <a:lnTo>
                        <a:pt x="1991" y="1504"/>
                      </a:lnTo>
                      <a:lnTo>
                        <a:pt x="1841" y="1459"/>
                      </a:lnTo>
                      <a:lnTo>
                        <a:pt x="1794" y="1542"/>
                      </a:lnTo>
                      <a:lnTo>
                        <a:pt x="1737" y="1617"/>
                      </a:lnTo>
                      <a:lnTo>
                        <a:pt x="1673" y="1687"/>
                      </a:lnTo>
                      <a:lnTo>
                        <a:pt x="1604" y="1747"/>
                      </a:lnTo>
                      <a:lnTo>
                        <a:pt x="1677" y="1885"/>
                      </a:lnTo>
                      <a:lnTo>
                        <a:pt x="1387" y="2041"/>
                      </a:lnTo>
                      <a:lnTo>
                        <a:pt x="1314" y="1903"/>
                      </a:lnTo>
                      <a:lnTo>
                        <a:pt x="1226" y="1926"/>
                      </a:lnTo>
                      <a:lnTo>
                        <a:pt x="1136" y="1939"/>
                      </a:lnTo>
                      <a:lnTo>
                        <a:pt x="1043" y="1945"/>
                      </a:lnTo>
                      <a:lnTo>
                        <a:pt x="942" y="1939"/>
                      </a:lnTo>
                      <a:lnTo>
                        <a:pt x="897" y="2088"/>
                      </a:lnTo>
                      <a:lnTo>
                        <a:pt x="583" y="1992"/>
                      </a:lnTo>
                      <a:lnTo>
                        <a:pt x="628" y="1843"/>
                      </a:lnTo>
                      <a:lnTo>
                        <a:pt x="545" y="1794"/>
                      </a:lnTo>
                      <a:lnTo>
                        <a:pt x="470" y="1740"/>
                      </a:lnTo>
                      <a:lnTo>
                        <a:pt x="402" y="1676"/>
                      </a:lnTo>
                      <a:lnTo>
                        <a:pt x="340" y="1606"/>
                      </a:lnTo>
                      <a:lnTo>
                        <a:pt x="203" y="1679"/>
                      </a:lnTo>
                      <a:lnTo>
                        <a:pt x="49" y="1390"/>
                      </a:lnTo>
                      <a:lnTo>
                        <a:pt x="186" y="1316"/>
                      </a:lnTo>
                      <a:lnTo>
                        <a:pt x="162" y="1226"/>
                      </a:lnTo>
                      <a:lnTo>
                        <a:pt x="149" y="1133"/>
                      </a:lnTo>
                      <a:lnTo>
                        <a:pt x="143" y="1039"/>
                      </a:lnTo>
                      <a:lnTo>
                        <a:pt x="149" y="943"/>
                      </a:lnTo>
                      <a:lnTo>
                        <a:pt x="0" y="898"/>
                      </a:lnTo>
                      <a:lnTo>
                        <a:pt x="96" y="584"/>
                      </a:lnTo>
                      <a:lnTo>
                        <a:pt x="244" y="629"/>
                      </a:lnTo>
                      <a:lnTo>
                        <a:pt x="293" y="546"/>
                      </a:lnTo>
                      <a:lnTo>
                        <a:pt x="350" y="471"/>
                      </a:lnTo>
                      <a:lnTo>
                        <a:pt x="412" y="401"/>
                      </a:lnTo>
                      <a:lnTo>
                        <a:pt x="481" y="341"/>
                      </a:lnTo>
                      <a:lnTo>
                        <a:pt x="408" y="203"/>
                      </a:lnTo>
                      <a:lnTo>
                        <a:pt x="697" y="47"/>
                      </a:lnTo>
                      <a:lnTo>
                        <a:pt x="771" y="185"/>
                      </a:lnTo>
                      <a:lnTo>
                        <a:pt x="859" y="162"/>
                      </a:lnTo>
                      <a:lnTo>
                        <a:pt x="949" y="149"/>
                      </a:lnTo>
                      <a:lnTo>
                        <a:pt x="1043" y="143"/>
                      </a:lnTo>
                      <a:lnTo>
                        <a:pt x="1143" y="149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Freeform 7"/>
                <p:cNvSpPr>
                  <a:spLocks noEditPoints="1"/>
                </p:cNvSpPr>
                <p:nvPr/>
              </p:nvSpPr>
              <p:spPr bwMode="auto">
                <a:xfrm>
                  <a:off x="8064501" y="1041401"/>
                  <a:ext cx="2720975" cy="2725738"/>
                </a:xfrm>
                <a:custGeom>
                  <a:avLst/>
                  <a:gdLst>
                    <a:gd name="T0" fmla="*/ 1517 w 3429"/>
                    <a:gd name="T1" fmla="*/ 641 h 3434"/>
                    <a:gd name="T2" fmla="*/ 1237 w 3429"/>
                    <a:gd name="T3" fmla="*/ 733 h 3434"/>
                    <a:gd name="T4" fmla="*/ 993 w 3429"/>
                    <a:gd name="T5" fmla="*/ 895 h 3434"/>
                    <a:gd name="T6" fmla="*/ 799 w 3429"/>
                    <a:gd name="T7" fmla="*/ 1121 h 3434"/>
                    <a:gd name="T8" fmla="*/ 670 w 3429"/>
                    <a:gd name="T9" fmla="*/ 1399 h 3434"/>
                    <a:gd name="T10" fmla="*/ 623 w 3429"/>
                    <a:gd name="T11" fmla="*/ 1706 h 3434"/>
                    <a:gd name="T12" fmla="*/ 660 w 3429"/>
                    <a:gd name="T13" fmla="*/ 2004 h 3434"/>
                    <a:gd name="T14" fmla="*/ 775 w 3429"/>
                    <a:gd name="T15" fmla="*/ 2275 h 3434"/>
                    <a:gd name="T16" fmla="*/ 959 w 3429"/>
                    <a:gd name="T17" fmla="*/ 2508 h 3434"/>
                    <a:gd name="T18" fmla="*/ 1203 w 3429"/>
                    <a:gd name="T19" fmla="*/ 2685 h 3434"/>
                    <a:gd name="T20" fmla="*/ 1502 w 3429"/>
                    <a:gd name="T21" fmla="*/ 2791 h 3434"/>
                    <a:gd name="T22" fmla="*/ 1814 w 3429"/>
                    <a:gd name="T23" fmla="*/ 2808 h 3434"/>
                    <a:gd name="T24" fmla="*/ 2102 w 3429"/>
                    <a:gd name="T25" fmla="*/ 2740 h 3434"/>
                    <a:gd name="T26" fmla="*/ 2360 w 3429"/>
                    <a:gd name="T27" fmla="*/ 2600 h 3434"/>
                    <a:gd name="T28" fmla="*/ 2572 w 3429"/>
                    <a:gd name="T29" fmla="*/ 2395 h 3434"/>
                    <a:gd name="T30" fmla="*/ 2724 w 3429"/>
                    <a:gd name="T31" fmla="*/ 2134 h 3434"/>
                    <a:gd name="T32" fmla="*/ 2801 w 3429"/>
                    <a:gd name="T33" fmla="*/ 1830 h 3434"/>
                    <a:gd name="T34" fmla="*/ 2790 w 3429"/>
                    <a:gd name="T35" fmla="*/ 1529 h 3434"/>
                    <a:gd name="T36" fmla="*/ 2700 w 3429"/>
                    <a:gd name="T37" fmla="*/ 1247 h 3434"/>
                    <a:gd name="T38" fmla="*/ 2538 w 3429"/>
                    <a:gd name="T39" fmla="*/ 998 h 3434"/>
                    <a:gd name="T40" fmla="*/ 2313 w 3429"/>
                    <a:gd name="T41" fmla="*/ 802 h 3434"/>
                    <a:gd name="T42" fmla="*/ 2033 w 3429"/>
                    <a:gd name="T43" fmla="*/ 671 h 3434"/>
                    <a:gd name="T44" fmla="*/ 1715 w 3429"/>
                    <a:gd name="T45" fmla="*/ 624 h 3434"/>
                    <a:gd name="T46" fmla="*/ 2395 w 3429"/>
                    <a:gd name="T47" fmla="*/ 403 h 3434"/>
                    <a:gd name="T48" fmla="*/ 2657 w 3429"/>
                    <a:gd name="T49" fmla="*/ 575 h 3434"/>
                    <a:gd name="T50" fmla="*/ 2871 w 3429"/>
                    <a:gd name="T51" fmla="*/ 793 h 3434"/>
                    <a:gd name="T52" fmla="*/ 3125 w 3429"/>
                    <a:gd name="T53" fmla="*/ 1269 h 3434"/>
                    <a:gd name="T54" fmla="*/ 3191 w 3429"/>
                    <a:gd name="T55" fmla="*/ 1633 h 3434"/>
                    <a:gd name="T56" fmla="*/ 3429 w 3429"/>
                    <a:gd name="T57" fmla="*/ 1957 h 3434"/>
                    <a:gd name="T58" fmla="*/ 2976 w 3429"/>
                    <a:gd name="T59" fmla="*/ 2491 h 3434"/>
                    <a:gd name="T60" fmla="*/ 2788 w 3429"/>
                    <a:gd name="T61" fmla="*/ 2736 h 3434"/>
                    <a:gd name="T62" fmla="*/ 2758 w 3429"/>
                    <a:gd name="T63" fmla="*/ 3101 h 3434"/>
                    <a:gd name="T64" fmla="*/ 2053 w 3429"/>
                    <a:gd name="T65" fmla="*/ 3160 h 3434"/>
                    <a:gd name="T66" fmla="*/ 1715 w 3429"/>
                    <a:gd name="T67" fmla="*/ 3199 h 3434"/>
                    <a:gd name="T68" fmla="*/ 1476 w 3429"/>
                    <a:gd name="T69" fmla="*/ 3434 h 3434"/>
                    <a:gd name="T70" fmla="*/ 942 w 3429"/>
                    <a:gd name="T71" fmla="*/ 2981 h 3434"/>
                    <a:gd name="T72" fmla="*/ 696 w 3429"/>
                    <a:gd name="T73" fmla="*/ 2792 h 3434"/>
                    <a:gd name="T74" fmla="*/ 331 w 3429"/>
                    <a:gd name="T75" fmla="*/ 2762 h 3434"/>
                    <a:gd name="T76" fmla="*/ 273 w 3429"/>
                    <a:gd name="T77" fmla="*/ 2047 h 3434"/>
                    <a:gd name="T78" fmla="*/ 235 w 3429"/>
                    <a:gd name="T79" fmla="*/ 1678 h 3434"/>
                    <a:gd name="T80" fmla="*/ 156 w 3429"/>
                    <a:gd name="T81" fmla="*/ 961 h 3434"/>
                    <a:gd name="T82" fmla="*/ 510 w 3429"/>
                    <a:gd name="T83" fmla="*/ 857 h 3434"/>
                    <a:gd name="T84" fmla="*/ 715 w 3429"/>
                    <a:gd name="T85" fmla="*/ 625 h 3434"/>
                    <a:gd name="T86" fmla="*/ 1147 w 3429"/>
                    <a:gd name="T87" fmla="*/ 79 h 3434"/>
                    <a:gd name="T88" fmla="*/ 1487 w 3429"/>
                    <a:gd name="T89" fmla="*/ 253 h 3434"/>
                    <a:gd name="T90" fmla="*/ 1798 w 3429"/>
                    <a:gd name="T91" fmla="*/ 238 h 3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429" h="3434">
                      <a:moveTo>
                        <a:pt x="1715" y="624"/>
                      </a:moveTo>
                      <a:lnTo>
                        <a:pt x="1615" y="627"/>
                      </a:lnTo>
                      <a:lnTo>
                        <a:pt x="1517" y="641"/>
                      </a:lnTo>
                      <a:lnTo>
                        <a:pt x="1422" y="663"/>
                      </a:lnTo>
                      <a:lnTo>
                        <a:pt x="1328" y="695"/>
                      </a:lnTo>
                      <a:lnTo>
                        <a:pt x="1237" y="733"/>
                      </a:lnTo>
                      <a:lnTo>
                        <a:pt x="1153" y="780"/>
                      </a:lnTo>
                      <a:lnTo>
                        <a:pt x="1070" y="834"/>
                      </a:lnTo>
                      <a:lnTo>
                        <a:pt x="993" y="895"/>
                      </a:lnTo>
                      <a:lnTo>
                        <a:pt x="923" y="964"/>
                      </a:lnTo>
                      <a:lnTo>
                        <a:pt x="858" y="1040"/>
                      </a:lnTo>
                      <a:lnTo>
                        <a:pt x="799" y="1121"/>
                      </a:lnTo>
                      <a:lnTo>
                        <a:pt x="748" y="1207"/>
                      </a:lnTo>
                      <a:lnTo>
                        <a:pt x="705" y="1301"/>
                      </a:lnTo>
                      <a:lnTo>
                        <a:pt x="670" y="1399"/>
                      </a:lnTo>
                      <a:lnTo>
                        <a:pt x="643" y="1501"/>
                      </a:lnTo>
                      <a:lnTo>
                        <a:pt x="628" y="1604"/>
                      </a:lnTo>
                      <a:lnTo>
                        <a:pt x="623" y="1706"/>
                      </a:lnTo>
                      <a:lnTo>
                        <a:pt x="626" y="1806"/>
                      </a:lnTo>
                      <a:lnTo>
                        <a:pt x="639" y="1906"/>
                      </a:lnTo>
                      <a:lnTo>
                        <a:pt x="660" y="2004"/>
                      </a:lnTo>
                      <a:lnTo>
                        <a:pt x="690" y="2098"/>
                      </a:lnTo>
                      <a:lnTo>
                        <a:pt x="730" y="2188"/>
                      </a:lnTo>
                      <a:lnTo>
                        <a:pt x="775" y="2275"/>
                      </a:lnTo>
                      <a:lnTo>
                        <a:pt x="829" y="2358"/>
                      </a:lnTo>
                      <a:lnTo>
                        <a:pt x="891" y="2435"/>
                      </a:lnTo>
                      <a:lnTo>
                        <a:pt x="959" y="2508"/>
                      </a:lnTo>
                      <a:lnTo>
                        <a:pt x="1034" y="2574"/>
                      </a:lnTo>
                      <a:lnTo>
                        <a:pt x="1117" y="2632"/>
                      </a:lnTo>
                      <a:lnTo>
                        <a:pt x="1203" y="2685"/>
                      </a:lnTo>
                      <a:lnTo>
                        <a:pt x="1297" y="2728"/>
                      </a:lnTo>
                      <a:lnTo>
                        <a:pt x="1397" y="2764"/>
                      </a:lnTo>
                      <a:lnTo>
                        <a:pt x="1502" y="2791"/>
                      </a:lnTo>
                      <a:lnTo>
                        <a:pt x="1610" y="2806"/>
                      </a:lnTo>
                      <a:lnTo>
                        <a:pt x="1715" y="2811"/>
                      </a:lnTo>
                      <a:lnTo>
                        <a:pt x="1814" y="2808"/>
                      </a:lnTo>
                      <a:lnTo>
                        <a:pt x="1912" y="2792"/>
                      </a:lnTo>
                      <a:lnTo>
                        <a:pt x="2008" y="2770"/>
                      </a:lnTo>
                      <a:lnTo>
                        <a:pt x="2102" y="2740"/>
                      </a:lnTo>
                      <a:lnTo>
                        <a:pt x="2190" y="2702"/>
                      </a:lnTo>
                      <a:lnTo>
                        <a:pt x="2277" y="2655"/>
                      </a:lnTo>
                      <a:lnTo>
                        <a:pt x="2360" y="2600"/>
                      </a:lnTo>
                      <a:lnTo>
                        <a:pt x="2435" y="2538"/>
                      </a:lnTo>
                      <a:lnTo>
                        <a:pt x="2506" y="2471"/>
                      </a:lnTo>
                      <a:lnTo>
                        <a:pt x="2572" y="2395"/>
                      </a:lnTo>
                      <a:lnTo>
                        <a:pt x="2630" y="2314"/>
                      </a:lnTo>
                      <a:lnTo>
                        <a:pt x="2681" y="2228"/>
                      </a:lnTo>
                      <a:lnTo>
                        <a:pt x="2724" y="2134"/>
                      </a:lnTo>
                      <a:lnTo>
                        <a:pt x="2760" y="2036"/>
                      </a:lnTo>
                      <a:lnTo>
                        <a:pt x="2785" y="1934"/>
                      </a:lnTo>
                      <a:lnTo>
                        <a:pt x="2801" y="1830"/>
                      </a:lnTo>
                      <a:lnTo>
                        <a:pt x="2807" y="1729"/>
                      </a:lnTo>
                      <a:lnTo>
                        <a:pt x="2803" y="1629"/>
                      </a:lnTo>
                      <a:lnTo>
                        <a:pt x="2790" y="1529"/>
                      </a:lnTo>
                      <a:lnTo>
                        <a:pt x="2769" y="1431"/>
                      </a:lnTo>
                      <a:lnTo>
                        <a:pt x="2739" y="1337"/>
                      </a:lnTo>
                      <a:lnTo>
                        <a:pt x="2700" y="1247"/>
                      </a:lnTo>
                      <a:lnTo>
                        <a:pt x="2655" y="1158"/>
                      </a:lnTo>
                      <a:lnTo>
                        <a:pt x="2600" y="1077"/>
                      </a:lnTo>
                      <a:lnTo>
                        <a:pt x="2538" y="998"/>
                      </a:lnTo>
                      <a:lnTo>
                        <a:pt x="2471" y="927"/>
                      </a:lnTo>
                      <a:lnTo>
                        <a:pt x="2395" y="861"/>
                      </a:lnTo>
                      <a:lnTo>
                        <a:pt x="2313" y="802"/>
                      </a:lnTo>
                      <a:lnTo>
                        <a:pt x="2224" y="750"/>
                      </a:lnTo>
                      <a:lnTo>
                        <a:pt x="2132" y="706"/>
                      </a:lnTo>
                      <a:lnTo>
                        <a:pt x="2033" y="671"/>
                      </a:lnTo>
                      <a:lnTo>
                        <a:pt x="1925" y="644"/>
                      </a:lnTo>
                      <a:lnTo>
                        <a:pt x="1820" y="629"/>
                      </a:lnTo>
                      <a:lnTo>
                        <a:pt x="1715" y="624"/>
                      </a:lnTo>
                      <a:close/>
                      <a:moveTo>
                        <a:pt x="1954" y="0"/>
                      </a:moveTo>
                      <a:lnTo>
                        <a:pt x="2471" y="157"/>
                      </a:lnTo>
                      <a:lnTo>
                        <a:pt x="2395" y="403"/>
                      </a:lnTo>
                      <a:lnTo>
                        <a:pt x="2487" y="454"/>
                      </a:lnTo>
                      <a:lnTo>
                        <a:pt x="2574" y="513"/>
                      </a:lnTo>
                      <a:lnTo>
                        <a:pt x="2657" y="575"/>
                      </a:lnTo>
                      <a:lnTo>
                        <a:pt x="2732" y="642"/>
                      </a:lnTo>
                      <a:lnTo>
                        <a:pt x="2803" y="716"/>
                      </a:lnTo>
                      <a:lnTo>
                        <a:pt x="2871" y="793"/>
                      </a:lnTo>
                      <a:lnTo>
                        <a:pt x="3097" y="673"/>
                      </a:lnTo>
                      <a:lnTo>
                        <a:pt x="3350" y="1149"/>
                      </a:lnTo>
                      <a:lnTo>
                        <a:pt x="3125" y="1269"/>
                      </a:lnTo>
                      <a:lnTo>
                        <a:pt x="3157" y="1388"/>
                      </a:lnTo>
                      <a:lnTo>
                        <a:pt x="3179" y="1508"/>
                      </a:lnTo>
                      <a:lnTo>
                        <a:pt x="3191" y="1633"/>
                      </a:lnTo>
                      <a:lnTo>
                        <a:pt x="3192" y="1757"/>
                      </a:lnTo>
                      <a:lnTo>
                        <a:pt x="3185" y="1881"/>
                      </a:lnTo>
                      <a:lnTo>
                        <a:pt x="3429" y="1957"/>
                      </a:lnTo>
                      <a:lnTo>
                        <a:pt x="3271" y="2474"/>
                      </a:lnTo>
                      <a:lnTo>
                        <a:pt x="3027" y="2399"/>
                      </a:lnTo>
                      <a:lnTo>
                        <a:pt x="2976" y="2491"/>
                      </a:lnTo>
                      <a:lnTo>
                        <a:pt x="2918" y="2578"/>
                      </a:lnTo>
                      <a:lnTo>
                        <a:pt x="2856" y="2661"/>
                      </a:lnTo>
                      <a:lnTo>
                        <a:pt x="2788" y="2736"/>
                      </a:lnTo>
                      <a:lnTo>
                        <a:pt x="2715" y="2809"/>
                      </a:lnTo>
                      <a:lnTo>
                        <a:pt x="2638" y="2875"/>
                      </a:lnTo>
                      <a:lnTo>
                        <a:pt x="2758" y="3101"/>
                      </a:lnTo>
                      <a:lnTo>
                        <a:pt x="2281" y="3355"/>
                      </a:lnTo>
                      <a:lnTo>
                        <a:pt x="2160" y="3129"/>
                      </a:lnTo>
                      <a:lnTo>
                        <a:pt x="2053" y="3160"/>
                      </a:lnTo>
                      <a:lnTo>
                        <a:pt x="1942" y="3180"/>
                      </a:lnTo>
                      <a:lnTo>
                        <a:pt x="1829" y="3194"/>
                      </a:lnTo>
                      <a:lnTo>
                        <a:pt x="1715" y="3199"/>
                      </a:lnTo>
                      <a:lnTo>
                        <a:pt x="1632" y="3195"/>
                      </a:lnTo>
                      <a:lnTo>
                        <a:pt x="1549" y="3190"/>
                      </a:lnTo>
                      <a:lnTo>
                        <a:pt x="1476" y="3434"/>
                      </a:lnTo>
                      <a:lnTo>
                        <a:pt x="959" y="3278"/>
                      </a:lnTo>
                      <a:lnTo>
                        <a:pt x="1032" y="3032"/>
                      </a:lnTo>
                      <a:lnTo>
                        <a:pt x="942" y="2981"/>
                      </a:lnTo>
                      <a:lnTo>
                        <a:pt x="856" y="2922"/>
                      </a:lnTo>
                      <a:lnTo>
                        <a:pt x="773" y="2860"/>
                      </a:lnTo>
                      <a:lnTo>
                        <a:pt x="696" y="2792"/>
                      </a:lnTo>
                      <a:lnTo>
                        <a:pt x="624" y="2719"/>
                      </a:lnTo>
                      <a:lnTo>
                        <a:pt x="559" y="2642"/>
                      </a:lnTo>
                      <a:lnTo>
                        <a:pt x="331" y="2762"/>
                      </a:lnTo>
                      <a:lnTo>
                        <a:pt x="79" y="2286"/>
                      </a:lnTo>
                      <a:lnTo>
                        <a:pt x="305" y="2164"/>
                      </a:lnTo>
                      <a:lnTo>
                        <a:pt x="273" y="2047"/>
                      </a:lnTo>
                      <a:lnTo>
                        <a:pt x="250" y="1926"/>
                      </a:lnTo>
                      <a:lnTo>
                        <a:pt x="237" y="1802"/>
                      </a:lnTo>
                      <a:lnTo>
                        <a:pt x="235" y="1678"/>
                      </a:lnTo>
                      <a:lnTo>
                        <a:pt x="245" y="1552"/>
                      </a:lnTo>
                      <a:lnTo>
                        <a:pt x="0" y="1478"/>
                      </a:lnTo>
                      <a:lnTo>
                        <a:pt x="156" y="961"/>
                      </a:lnTo>
                      <a:lnTo>
                        <a:pt x="403" y="1034"/>
                      </a:lnTo>
                      <a:lnTo>
                        <a:pt x="453" y="944"/>
                      </a:lnTo>
                      <a:lnTo>
                        <a:pt x="510" y="857"/>
                      </a:lnTo>
                      <a:lnTo>
                        <a:pt x="574" y="774"/>
                      </a:lnTo>
                      <a:lnTo>
                        <a:pt x="641" y="697"/>
                      </a:lnTo>
                      <a:lnTo>
                        <a:pt x="715" y="625"/>
                      </a:lnTo>
                      <a:lnTo>
                        <a:pt x="792" y="560"/>
                      </a:lnTo>
                      <a:lnTo>
                        <a:pt x="671" y="334"/>
                      </a:lnTo>
                      <a:lnTo>
                        <a:pt x="1147" y="79"/>
                      </a:lnTo>
                      <a:lnTo>
                        <a:pt x="1267" y="305"/>
                      </a:lnTo>
                      <a:lnTo>
                        <a:pt x="1376" y="275"/>
                      </a:lnTo>
                      <a:lnTo>
                        <a:pt x="1487" y="253"/>
                      </a:lnTo>
                      <a:lnTo>
                        <a:pt x="1600" y="240"/>
                      </a:lnTo>
                      <a:lnTo>
                        <a:pt x="1715" y="236"/>
                      </a:lnTo>
                      <a:lnTo>
                        <a:pt x="1798" y="238"/>
                      </a:lnTo>
                      <a:lnTo>
                        <a:pt x="1878" y="245"/>
                      </a:lnTo>
                      <a:lnTo>
                        <a:pt x="1954" y="0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 8"/>
                <p:cNvSpPr>
                  <a:spLocks/>
                </p:cNvSpPr>
                <p:nvPr/>
              </p:nvSpPr>
              <p:spPr bwMode="auto">
                <a:xfrm>
                  <a:off x="7623176" y="4522788"/>
                  <a:ext cx="1211263" cy="530225"/>
                </a:xfrm>
                <a:custGeom>
                  <a:avLst/>
                  <a:gdLst>
                    <a:gd name="T0" fmla="*/ 368 w 1524"/>
                    <a:gd name="T1" fmla="*/ 0 h 669"/>
                    <a:gd name="T2" fmla="*/ 1154 w 1524"/>
                    <a:gd name="T3" fmla="*/ 0 h 669"/>
                    <a:gd name="T4" fmla="*/ 1524 w 1524"/>
                    <a:gd name="T5" fmla="*/ 669 h 669"/>
                    <a:gd name="T6" fmla="*/ 0 w 1524"/>
                    <a:gd name="T7" fmla="*/ 669 h 669"/>
                    <a:gd name="T8" fmla="*/ 368 w 1524"/>
                    <a:gd name="T9" fmla="*/ 0 h 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4" h="669">
                      <a:moveTo>
                        <a:pt x="368" y="0"/>
                      </a:moveTo>
                      <a:lnTo>
                        <a:pt x="1154" y="0"/>
                      </a:lnTo>
                      <a:lnTo>
                        <a:pt x="1524" y="669"/>
                      </a:lnTo>
                      <a:lnTo>
                        <a:pt x="0" y="669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solidFill>
                  <a:srgbClr val="6BC2E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 9"/>
                <p:cNvSpPr>
                  <a:spLocks/>
                </p:cNvSpPr>
                <p:nvPr/>
              </p:nvSpPr>
              <p:spPr bwMode="auto">
                <a:xfrm>
                  <a:off x="6605588" y="2232026"/>
                  <a:ext cx="3244850" cy="2425700"/>
                </a:xfrm>
                <a:custGeom>
                  <a:avLst/>
                  <a:gdLst>
                    <a:gd name="T0" fmla="*/ 190 w 4088"/>
                    <a:gd name="T1" fmla="*/ 0 h 3056"/>
                    <a:gd name="T2" fmla="*/ 3898 w 4088"/>
                    <a:gd name="T3" fmla="*/ 0 h 3056"/>
                    <a:gd name="T4" fmla="*/ 3943 w 4088"/>
                    <a:gd name="T5" fmla="*/ 6 h 3056"/>
                    <a:gd name="T6" fmla="*/ 3982 w 4088"/>
                    <a:gd name="T7" fmla="*/ 19 h 3056"/>
                    <a:gd name="T8" fmla="*/ 4018 w 4088"/>
                    <a:gd name="T9" fmla="*/ 41 h 3056"/>
                    <a:gd name="T10" fmla="*/ 4046 w 4088"/>
                    <a:gd name="T11" fmla="*/ 71 h 3056"/>
                    <a:gd name="T12" fmla="*/ 4069 w 4088"/>
                    <a:gd name="T13" fmla="*/ 107 h 3056"/>
                    <a:gd name="T14" fmla="*/ 4084 w 4088"/>
                    <a:gd name="T15" fmla="*/ 147 h 3056"/>
                    <a:gd name="T16" fmla="*/ 4088 w 4088"/>
                    <a:gd name="T17" fmla="*/ 190 h 3056"/>
                    <a:gd name="T18" fmla="*/ 4088 w 4088"/>
                    <a:gd name="T19" fmla="*/ 2865 h 3056"/>
                    <a:gd name="T20" fmla="*/ 4084 w 4088"/>
                    <a:gd name="T21" fmla="*/ 2909 h 3056"/>
                    <a:gd name="T22" fmla="*/ 4069 w 4088"/>
                    <a:gd name="T23" fmla="*/ 2948 h 3056"/>
                    <a:gd name="T24" fmla="*/ 4046 w 4088"/>
                    <a:gd name="T25" fmla="*/ 2984 h 3056"/>
                    <a:gd name="T26" fmla="*/ 4018 w 4088"/>
                    <a:gd name="T27" fmla="*/ 3014 h 3056"/>
                    <a:gd name="T28" fmla="*/ 3982 w 4088"/>
                    <a:gd name="T29" fmla="*/ 3037 h 3056"/>
                    <a:gd name="T30" fmla="*/ 3943 w 4088"/>
                    <a:gd name="T31" fmla="*/ 3050 h 3056"/>
                    <a:gd name="T32" fmla="*/ 3898 w 4088"/>
                    <a:gd name="T33" fmla="*/ 3056 h 3056"/>
                    <a:gd name="T34" fmla="*/ 190 w 4088"/>
                    <a:gd name="T35" fmla="*/ 3056 h 3056"/>
                    <a:gd name="T36" fmla="*/ 147 w 4088"/>
                    <a:gd name="T37" fmla="*/ 3050 h 3056"/>
                    <a:gd name="T38" fmla="*/ 106 w 4088"/>
                    <a:gd name="T39" fmla="*/ 3037 h 3056"/>
                    <a:gd name="T40" fmla="*/ 72 w 4088"/>
                    <a:gd name="T41" fmla="*/ 3014 h 3056"/>
                    <a:gd name="T42" fmla="*/ 42 w 4088"/>
                    <a:gd name="T43" fmla="*/ 2984 h 3056"/>
                    <a:gd name="T44" fmla="*/ 19 w 4088"/>
                    <a:gd name="T45" fmla="*/ 2948 h 3056"/>
                    <a:gd name="T46" fmla="*/ 6 w 4088"/>
                    <a:gd name="T47" fmla="*/ 2909 h 3056"/>
                    <a:gd name="T48" fmla="*/ 0 w 4088"/>
                    <a:gd name="T49" fmla="*/ 2865 h 3056"/>
                    <a:gd name="T50" fmla="*/ 0 w 4088"/>
                    <a:gd name="T51" fmla="*/ 190 h 3056"/>
                    <a:gd name="T52" fmla="*/ 6 w 4088"/>
                    <a:gd name="T53" fmla="*/ 147 h 3056"/>
                    <a:gd name="T54" fmla="*/ 19 w 4088"/>
                    <a:gd name="T55" fmla="*/ 107 h 3056"/>
                    <a:gd name="T56" fmla="*/ 42 w 4088"/>
                    <a:gd name="T57" fmla="*/ 71 h 3056"/>
                    <a:gd name="T58" fmla="*/ 72 w 4088"/>
                    <a:gd name="T59" fmla="*/ 41 h 3056"/>
                    <a:gd name="T60" fmla="*/ 106 w 4088"/>
                    <a:gd name="T61" fmla="*/ 19 h 3056"/>
                    <a:gd name="T62" fmla="*/ 147 w 4088"/>
                    <a:gd name="T63" fmla="*/ 6 h 3056"/>
                    <a:gd name="T64" fmla="*/ 190 w 4088"/>
                    <a:gd name="T65" fmla="*/ 0 h 3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088" h="3056">
                      <a:moveTo>
                        <a:pt x="190" y="0"/>
                      </a:moveTo>
                      <a:lnTo>
                        <a:pt x="3898" y="0"/>
                      </a:lnTo>
                      <a:lnTo>
                        <a:pt x="3943" y="6"/>
                      </a:lnTo>
                      <a:lnTo>
                        <a:pt x="3982" y="19"/>
                      </a:lnTo>
                      <a:lnTo>
                        <a:pt x="4018" y="41"/>
                      </a:lnTo>
                      <a:lnTo>
                        <a:pt x="4046" y="71"/>
                      </a:lnTo>
                      <a:lnTo>
                        <a:pt x="4069" y="107"/>
                      </a:lnTo>
                      <a:lnTo>
                        <a:pt x="4084" y="147"/>
                      </a:lnTo>
                      <a:lnTo>
                        <a:pt x="4088" y="190"/>
                      </a:lnTo>
                      <a:lnTo>
                        <a:pt x="4088" y="2865"/>
                      </a:lnTo>
                      <a:lnTo>
                        <a:pt x="4084" y="2909"/>
                      </a:lnTo>
                      <a:lnTo>
                        <a:pt x="4069" y="2948"/>
                      </a:lnTo>
                      <a:lnTo>
                        <a:pt x="4046" y="2984"/>
                      </a:lnTo>
                      <a:lnTo>
                        <a:pt x="4018" y="3014"/>
                      </a:lnTo>
                      <a:lnTo>
                        <a:pt x="3982" y="3037"/>
                      </a:lnTo>
                      <a:lnTo>
                        <a:pt x="3943" y="3050"/>
                      </a:lnTo>
                      <a:lnTo>
                        <a:pt x="3898" y="3056"/>
                      </a:lnTo>
                      <a:lnTo>
                        <a:pt x="190" y="3056"/>
                      </a:lnTo>
                      <a:lnTo>
                        <a:pt x="147" y="3050"/>
                      </a:lnTo>
                      <a:lnTo>
                        <a:pt x="106" y="3037"/>
                      </a:lnTo>
                      <a:lnTo>
                        <a:pt x="72" y="3014"/>
                      </a:lnTo>
                      <a:lnTo>
                        <a:pt x="42" y="2984"/>
                      </a:lnTo>
                      <a:lnTo>
                        <a:pt x="19" y="2948"/>
                      </a:lnTo>
                      <a:lnTo>
                        <a:pt x="6" y="2909"/>
                      </a:lnTo>
                      <a:lnTo>
                        <a:pt x="0" y="2865"/>
                      </a:lnTo>
                      <a:lnTo>
                        <a:pt x="0" y="190"/>
                      </a:lnTo>
                      <a:lnTo>
                        <a:pt x="6" y="147"/>
                      </a:lnTo>
                      <a:lnTo>
                        <a:pt x="19" y="107"/>
                      </a:lnTo>
                      <a:lnTo>
                        <a:pt x="42" y="71"/>
                      </a:lnTo>
                      <a:lnTo>
                        <a:pt x="72" y="41"/>
                      </a:lnTo>
                      <a:lnTo>
                        <a:pt x="106" y="19"/>
                      </a:lnTo>
                      <a:lnTo>
                        <a:pt x="147" y="6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solidFill>
                  <a:srgbClr val="6BC2E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 10"/>
                <p:cNvSpPr>
                  <a:spLocks/>
                </p:cNvSpPr>
                <p:nvPr/>
              </p:nvSpPr>
              <p:spPr bwMode="auto">
                <a:xfrm>
                  <a:off x="9648826" y="4505326"/>
                  <a:ext cx="38100" cy="38100"/>
                </a:xfrm>
                <a:custGeom>
                  <a:avLst/>
                  <a:gdLst>
                    <a:gd name="T0" fmla="*/ 24 w 49"/>
                    <a:gd name="T1" fmla="*/ 0 h 49"/>
                    <a:gd name="T2" fmla="*/ 32 w 49"/>
                    <a:gd name="T3" fmla="*/ 0 h 49"/>
                    <a:gd name="T4" fmla="*/ 39 w 49"/>
                    <a:gd name="T5" fmla="*/ 3 h 49"/>
                    <a:gd name="T6" fmla="*/ 43 w 49"/>
                    <a:gd name="T7" fmla="*/ 9 h 49"/>
                    <a:gd name="T8" fmla="*/ 47 w 49"/>
                    <a:gd name="T9" fmla="*/ 17 h 49"/>
                    <a:gd name="T10" fmla="*/ 49 w 49"/>
                    <a:gd name="T11" fmla="*/ 24 h 49"/>
                    <a:gd name="T12" fmla="*/ 47 w 49"/>
                    <a:gd name="T13" fmla="*/ 32 h 49"/>
                    <a:gd name="T14" fmla="*/ 43 w 49"/>
                    <a:gd name="T15" fmla="*/ 37 h 49"/>
                    <a:gd name="T16" fmla="*/ 39 w 49"/>
                    <a:gd name="T17" fmla="*/ 43 h 49"/>
                    <a:gd name="T18" fmla="*/ 32 w 49"/>
                    <a:gd name="T19" fmla="*/ 47 h 49"/>
                    <a:gd name="T20" fmla="*/ 24 w 49"/>
                    <a:gd name="T21" fmla="*/ 49 h 49"/>
                    <a:gd name="T22" fmla="*/ 17 w 49"/>
                    <a:gd name="T23" fmla="*/ 47 h 49"/>
                    <a:gd name="T24" fmla="*/ 9 w 49"/>
                    <a:gd name="T25" fmla="*/ 43 h 49"/>
                    <a:gd name="T26" fmla="*/ 4 w 49"/>
                    <a:gd name="T27" fmla="*/ 37 h 49"/>
                    <a:gd name="T28" fmla="*/ 0 w 49"/>
                    <a:gd name="T29" fmla="*/ 32 h 49"/>
                    <a:gd name="T30" fmla="*/ 0 w 49"/>
                    <a:gd name="T31" fmla="*/ 24 h 49"/>
                    <a:gd name="T32" fmla="*/ 0 w 49"/>
                    <a:gd name="T33" fmla="*/ 17 h 49"/>
                    <a:gd name="T34" fmla="*/ 4 w 49"/>
                    <a:gd name="T35" fmla="*/ 9 h 49"/>
                    <a:gd name="T36" fmla="*/ 9 w 49"/>
                    <a:gd name="T37" fmla="*/ 3 h 49"/>
                    <a:gd name="T38" fmla="*/ 17 w 49"/>
                    <a:gd name="T39" fmla="*/ 0 h 49"/>
                    <a:gd name="T40" fmla="*/ 24 w 49"/>
                    <a:gd name="T4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9" h="49">
                      <a:moveTo>
                        <a:pt x="24" y="0"/>
                      </a:moveTo>
                      <a:lnTo>
                        <a:pt x="32" y="0"/>
                      </a:lnTo>
                      <a:lnTo>
                        <a:pt x="39" y="3"/>
                      </a:lnTo>
                      <a:lnTo>
                        <a:pt x="43" y="9"/>
                      </a:lnTo>
                      <a:lnTo>
                        <a:pt x="47" y="17"/>
                      </a:lnTo>
                      <a:lnTo>
                        <a:pt x="49" y="24"/>
                      </a:lnTo>
                      <a:lnTo>
                        <a:pt x="47" y="32"/>
                      </a:lnTo>
                      <a:lnTo>
                        <a:pt x="43" y="37"/>
                      </a:lnTo>
                      <a:lnTo>
                        <a:pt x="39" y="43"/>
                      </a:lnTo>
                      <a:lnTo>
                        <a:pt x="32" y="47"/>
                      </a:lnTo>
                      <a:lnTo>
                        <a:pt x="24" y="49"/>
                      </a:lnTo>
                      <a:lnTo>
                        <a:pt x="17" y="47"/>
                      </a:lnTo>
                      <a:lnTo>
                        <a:pt x="9" y="43"/>
                      </a:lnTo>
                      <a:lnTo>
                        <a:pt x="4" y="37"/>
                      </a:lnTo>
                      <a:lnTo>
                        <a:pt x="0" y="32"/>
                      </a:lnTo>
                      <a:lnTo>
                        <a:pt x="0" y="24"/>
                      </a:lnTo>
                      <a:lnTo>
                        <a:pt x="0" y="17"/>
                      </a:lnTo>
                      <a:lnTo>
                        <a:pt x="4" y="9"/>
                      </a:lnTo>
                      <a:lnTo>
                        <a:pt x="9" y="3"/>
                      </a:lnTo>
                      <a:lnTo>
                        <a:pt x="17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Freeform 11"/>
                <p:cNvSpPr>
                  <a:spLocks/>
                </p:cNvSpPr>
                <p:nvPr/>
              </p:nvSpPr>
              <p:spPr bwMode="auto">
                <a:xfrm>
                  <a:off x="9572626" y="4505326"/>
                  <a:ext cx="38100" cy="38100"/>
                </a:xfrm>
                <a:custGeom>
                  <a:avLst/>
                  <a:gdLst>
                    <a:gd name="T0" fmla="*/ 24 w 49"/>
                    <a:gd name="T1" fmla="*/ 0 h 49"/>
                    <a:gd name="T2" fmla="*/ 32 w 49"/>
                    <a:gd name="T3" fmla="*/ 0 h 49"/>
                    <a:gd name="T4" fmla="*/ 38 w 49"/>
                    <a:gd name="T5" fmla="*/ 3 h 49"/>
                    <a:gd name="T6" fmla="*/ 43 w 49"/>
                    <a:gd name="T7" fmla="*/ 9 h 49"/>
                    <a:gd name="T8" fmla="*/ 47 w 49"/>
                    <a:gd name="T9" fmla="*/ 17 h 49"/>
                    <a:gd name="T10" fmla="*/ 49 w 49"/>
                    <a:gd name="T11" fmla="*/ 24 h 49"/>
                    <a:gd name="T12" fmla="*/ 47 w 49"/>
                    <a:gd name="T13" fmla="*/ 32 h 49"/>
                    <a:gd name="T14" fmla="*/ 43 w 49"/>
                    <a:gd name="T15" fmla="*/ 37 h 49"/>
                    <a:gd name="T16" fmla="*/ 38 w 49"/>
                    <a:gd name="T17" fmla="*/ 43 h 49"/>
                    <a:gd name="T18" fmla="*/ 32 w 49"/>
                    <a:gd name="T19" fmla="*/ 47 h 49"/>
                    <a:gd name="T20" fmla="*/ 24 w 49"/>
                    <a:gd name="T21" fmla="*/ 49 h 49"/>
                    <a:gd name="T22" fmla="*/ 17 w 49"/>
                    <a:gd name="T23" fmla="*/ 47 h 49"/>
                    <a:gd name="T24" fmla="*/ 9 w 49"/>
                    <a:gd name="T25" fmla="*/ 43 h 49"/>
                    <a:gd name="T26" fmla="*/ 4 w 49"/>
                    <a:gd name="T27" fmla="*/ 37 h 49"/>
                    <a:gd name="T28" fmla="*/ 0 w 49"/>
                    <a:gd name="T29" fmla="*/ 32 h 49"/>
                    <a:gd name="T30" fmla="*/ 0 w 49"/>
                    <a:gd name="T31" fmla="*/ 24 h 49"/>
                    <a:gd name="T32" fmla="*/ 0 w 49"/>
                    <a:gd name="T33" fmla="*/ 17 h 49"/>
                    <a:gd name="T34" fmla="*/ 4 w 49"/>
                    <a:gd name="T35" fmla="*/ 9 h 49"/>
                    <a:gd name="T36" fmla="*/ 9 w 49"/>
                    <a:gd name="T37" fmla="*/ 3 h 49"/>
                    <a:gd name="T38" fmla="*/ 17 w 49"/>
                    <a:gd name="T39" fmla="*/ 0 h 49"/>
                    <a:gd name="T40" fmla="*/ 24 w 49"/>
                    <a:gd name="T4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9" h="49">
                      <a:moveTo>
                        <a:pt x="24" y="0"/>
                      </a:moveTo>
                      <a:lnTo>
                        <a:pt x="32" y="0"/>
                      </a:lnTo>
                      <a:lnTo>
                        <a:pt x="38" y="3"/>
                      </a:lnTo>
                      <a:lnTo>
                        <a:pt x="43" y="9"/>
                      </a:lnTo>
                      <a:lnTo>
                        <a:pt x="47" y="17"/>
                      </a:lnTo>
                      <a:lnTo>
                        <a:pt x="49" y="24"/>
                      </a:lnTo>
                      <a:lnTo>
                        <a:pt x="47" y="32"/>
                      </a:lnTo>
                      <a:lnTo>
                        <a:pt x="43" y="37"/>
                      </a:lnTo>
                      <a:lnTo>
                        <a:pt x="38" y="43"/>
                      </a:lnTo>
                      <a:lnTo>
                        <a:pt x="32" y="47"/>
                      </a:lnTo>
                      <a:lnTo>
                        <a:pt x="24" y="49"/>
                      </a:lnTo>
                      <a:lnTo>
                        <a:pt x="17" y="47"/>
                      </a:lnTo>
                      <a:lnTo>
                        <a:pt x="9" y="43"/>
                      </a:lnTo>
                      <a:lnTo>
                        <a:pt x="4" y="37"/>
                      </a:lnTo>
                      <a:lnTo>
                        <a:pt x="0" y="32"/>
                      </a:lnTo>
                      <a:lnTo>
                        <a:pt x="0" y="24"/>
                      </a:lnTo>
                      <a:lnTo>
                        <a:pt x="0" y="17"/>
                      </a:lnTo>
                      <a:lnTo>
                        <a:pt x="4" y="9"/>
                      </a:lnTo>
                      <a:lnTo>
                        <a:pt x="9" y="3"/>
                      </a:lnTo>
                      <a:lnTo>
                        <a:pt x="17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Freeform 12"/>
                <p:cNvSpPr>
                  <a:spLocks/>
                </p:cNvSpPr>
                <p:nvPr/>
              </p:nvSpPr>
              <p:spPr bwMode="auto">
                <a:xfrm>
                  <a:off x="9494838" y="4505326"/>
                  <a:ext cx="39688" cy="38100"/>
                </a:xfrm>
                <a:custGeom>
                  <a:avLst/>
                  <a:gdLst>
                    <a:gd name="T0" fmla="*/ 25 w 51"/>
                    <a:gd name="T1" fmla="*/ 0 h 49"/>
                    <a:gd name="T2" fmla="*/ 34 w 51"/>
                    <a:gd name="T3" fmla="*/ 0 h 49"/>
                    <a:gd name="T4" fmla="*/ 40 w 51"/>
                    <a:gd name="T5" fmla="*/ 3 h 49"/>
                    <a:gd name="T6" fmla="*/ 45 w 51"/>
                    <a:gd name="T7" fmla="*/ 9 h 49"/>
                    <a:gd name="T8" fmla="*/ 49 w 51"/>
                    <a:gd name="T9" fmla="*/ 17 h 49"/>
                    <a:gd name="T10" fmla="*/ 51 w 51"/>
                    <a:gd name="T11" fmla="*/ 24 h 49"/>
                    <a:gd name="T12" fmla="*/ 49 w 51"/>
                    <a:gd name="T13" fmla="*/ 32 h 49"/>
                    <a:gd name="T14" fmla="*/ 45 w 51"/>
                    <a:gd name="T15" fmla="*/ 37 h 49"/>
                    <a:gd name="T16" fmla="*/ 40 w 51"/>
                    <a:gd name="T17" fmla="*/ 43 h 49"/>
                    <a:gd name="T18" fmla="*/ 34 w 51"/>
                    <a:gd name="T19" fmla="*/ 47 h 49"/>
                    <a:gd name="T20" fmla="*/ 25 w 51"/>
                    <a:gd name="T21" fmla="*/ 49 h 49"/>
                    <a:gd name="T22" fmla="*/ 17 w 51"/>
                    <a:gd name="T23" fmla="*/ 47 h 49"/>
                    <a:gd name="T24" fmla="*/ 11 w 51"/>
                    <a:gd name="T25" fmla="*/ 43 h 49"/>
                    <a:gd name="T26" fmla="*/ 6 w 51"/>
                    <a:gd name="T27" fmla="*/ 37 h 49"/>
                    <a:gd name="T28" fmla="*/ 2 w 51"/>
                    <a:gd name="T29" fmla="*/ 32 h 49"/>
                    <a:gd name="T30" fmla="*/ 0 w 51"/>
                    <a:gd name="T31" fmla="*/ 24 h 49"/>
                    <a:gd name="T32" fmla="*/ 2 w 51"/>
                    <a:gd name="T33" fmla="*/ 17 h 49"/>
                    <a:gd name="T34" fmla="*/ 6 w 51"/>
                    <a:gd name="T35" fmla="*/ 9 h 49"/>
                    <a:gd name="T36" fmla="*/ 11 w 51"/>
                    <a:gd name="T37" fmla="*/ 3 h 49"/>
                    <a:gd name="T38" fmla="*/ 17 w 51"/>
                    <a:gd name="T39" fmla="*/ 0 h 49"/>
                    <a:gd name="T40" fmla="*/ 25 w 51"/>
                    <a:gd name="T4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" h="49">
                      <a:moveTo>
                        <a:pt x="25" y="0"/>
                      </a:moveTo>
                      <a:lnTo>
                        <a:pt x="34" y="0"/>
                      </a:lnTo>
                      <a:lnTo>
                        <a:pt x="40" y="3"/>
                      </a:lnTo>
                      <a:lnTo>
                        <a:pt x="45" y="9"/>
                      </a:lnTo>
                      <a:lnTo>
                        <a:pt x="49" y="17"/>
                      </a:lnTo>
                      <a:lnTo>
                        <a:pt x="51" y="24"/>
                      </a:lnTo>
                      <a:lnTo>
                        <a:pt x="49" y="32"/>
                      </a:lnTo>
                      <a:lnTo>
                        <a:pt x="45" y="37"/>
                      </a:lnTo>
                      <a:lnTo>
                        <a:pt x="40" y="43"/>
                      </a:lnTo>
                      <a:lnTo>
                        <a:pt x="34" y="47"/>
                      </a:lnTo>
                      <a:lnTo>
                        <a:pt x="25" y="49"/>
                      </a:lnTo>
                      <a:lnTo>
                        <a:pt x="17" y="47"/>
                      </a:lnTo>
                      <a:lnTo>
                        <a:pt x="11" y="43"/>
                      </a:lnTo>
                      <a:lnTo>
                        <a:pt x="6" y="37"/>
                      </a:lnTo>
                      <a:lnTo>
                        <a:pt x="2" y="32"/>
                      </a:lnTo>
                      <a:lnTo>
                        <a:pt x="0" y="24"/>
                      </a:lnTo>
                      <a:lnTo>
                        <a:pt x="2" y="17"/>
                      </a:lnTo>
                      <a:lnTo>
                        <a:pt x="6" y="9"/>
                      </a:lnTo>
                      <a:lnTo>
                        <a:pt x="11" y="3"/>
                      </a:lnTo>
                      <a:lnTo>
                        <a:pt x="1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Freeform 13"/>
                <p:cNvSpPr>
                  <a:spLocks/>
                </p:cNvSpPr>
                <p:nvPr/>
              </p:nvSpPr>
              <p:spPr bwMode="auto">
                <a:xfrm>
                  <a:off x="6351588" y="4894263"/>
                  <a:ext cx="3754438" cy="158750"/>
                </a:xfrm>
                <a:custGeom>
                  <a:avLst/>
                  <a:gdLst>
                    <a:gd name="T0" fmla="*/ 100 w 4728"/>
                    <a:gd name="T1" fmla="*/ 0 h 202"/>
                    <a:gd name="T2" fmla="*/ 4627 w 4728"/>
                    <a:gd name="T3" fmla="*/ 0 h 202"/>
                    <a:gd name="T4" fmla="*/ 4659 w 4728"/>
                    <a:gd name="T5" fmla="*/ 6 h 202"/>
                    <a:gd name="T6" fmla="*/ 4687 w 4728"/>
                    <a:gd name="T7" fmla="*/ 19 h 202"/>
                    <a:gd name="T8" fmla="*/ 4707 w 4728"/>
                    <a:gd name="T9" fmla="*/ 41 h 202"/>
                    <a:gd name="T10" fmla="*/ 4722 w 4728"/>
                    <a:gd name="T11" fmla="*/ 70 h 202"/>
                    <a:gd name="T12" fmla="*/ 4728 w 4728"/>
                    <a:gd name="T13" fmla="*/ 102 h 202"/>
                    <a:gd name="T14" fmla="*/ 4722 w 4728"/>
                    <a:gd name="T15" fmla="*/ 132 h 202"/>
                    <a:gd name="T16" fmla="*/ 4707 w 4728"/>
                    <a:gd name="T17" fmla="*/ 160 h 202"/>
                    <a:gd name="T18" fmla="*/ 4687 w 4728"/>
                    <a:gd name="T19" fmla="*/ 183 h 202"/>
                    <a:gd name="T20" fmla="*/ 4659 w 4728"/>
                    <a:gd name="T21" fmla="*/ 196 h 202"/>
                    <a:gd name="T22" fmla="*/ 4627 w 4728"/>
                    <a:gd name="T23" fmla="*/ 202 h 202"/>
                    <a:gd name="T24" fmla="*/ 100 w 4728"/>
                    <a:gd name="T25" fmla="*/ 202 h 202"/>
                    <a:gd name="T26" fmla="*/ 68 w 4728"/>
                    <a:gd name="T27" fmla="*/ 196 h 202"/>
                    <a:gd name="T28" fmla="*/ 41 w 4728"/>
                    <a:gd name="T29" fmla="*/ 183 h 202"/>
                    <a:gd name="T30" fmla="*/ 19 w 4728"/>
                    <a:gd name="T31" fmla="*/ 160 h 202"/>
                    <a:gd name="T32" fmla="*/ 4 w 4728"/>
                    <a:gd name="T33" fmla="*/ 132 h 202"/>
                    <a:gd name="T34" fmla="*/ 0 w 4728"/>
                    <a:gd name="T35" fmla="*/ 102 h 202"/>
                    <a:gd name="T36" fmla="*/ 4 w 4728"/>
                    <a:gd name="T37" fmla="*/ 70 h 202"/>
                    <a:gd name="T38" fmla="*/ 19 w 4728"/>
                    <a:gd name="T39" fmla="*/ 41 h 202"/>
                    <a:gd name="T40" fmla="*/ 41 w 4728"/>
                    <a:gd name="T41" fmla="*/ 19 h 202"/>
                    <a:gd name="T42" fmla="*/ 68 w 4728"/>
                    <a:gd name="T43" fmla="*/ 6 h 202"/>
                    <a:gd name="T44" fmla="*/ 100 w 4728"/>
                    <a:gd name="T45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28" h="202">
                      <a:moveTo>
                        <a:pt x="100" y="0"/>
                      </a:moveTo>
                      <a:lnTo>
                        <a:pt x="4627" y="0"/>
                      </a:lnTo>
                      <a:lnTo>
                        <a:pt x="4659" y="6"/>
                      </a:lnTo>
                      <a:lnTo>
                        <a:pt x="4687" y="19"/>
                      </a:lnTo>
                      <a:lnTo>
                        <a:pt x="4707" y="41"/>
                      </a:lnTo>
                      <a:lnTo>
                        <a:pt x="4722" y="70"/>
                      </a:lnTo>
                      <a:lnTo>
                        <a:pt x="4728" y="102"/>
                      </a:lnTo>
                      <a:lnTo>
                        <a:pt x="4722" y="132"/>
                      </a:lnTo>
                      <a:lnTo>
                        <a:pt x="4707" y="160"/>
                      </a:lnTo>
                      <a:lnTo>
                        <a:pt x="4687" y="183"/>
                      </a:lnTo>
                      <a:lnTo>
                        <a:pt x="4659" y="196"/>
                      </a:lnTo>
                      <a:lnTo>
                        <a:pt x="4627" y="202"/>
                      </a:lnTo>
                      <a:lnTo>
                        <a:pt x="100" y="202"/>
                      </a:lnTo>
                      <a:lnTo>
                        <a:pt x="68" y="196"/>
                      </a:lnTo>
                      <a:lnTo>
                        <a:pt x="41" y="183"/>
                      </a:lnTo>
                      <a:lnTo>
                        <a:pt x="19" y="160"/>
                      </a:lnTo>
                      <a:lnTo>
                        <a:pt x="4" y="132"/>
                      </a:lnTo>
                      <a:lnTo>
                        <a:pt x="0" y="102"/>
                      </a:lnTo>
                      <a:lnTo>
                        <a:pt x="4" y="70"/>
                      </a:lnTo>
                      <a:lnTo>
                        <a:pt x="19" y="41"/>
                      </a:lnTo>
                      <a:lnTo>
                        <a:pt x="41" y="19"/>
                      </a:lnTo>
                      <a:lnTo>
                        <a:pt x="68" y="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019AD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6351588" y="4973638"/>
                  <a:ext cx="3754438" cy="79375"/>
                </a:xfrm>
                <a:custGeom>
                  <a:avLst/>
                  <a:gdLst>
                    <a:gd name="T0" fmla="*/ 0 w 4728"/>
                    <a:gd name="T1" fmla="*/ 0 h 100"/>
                    <a:gd name="T2" fmla="*/ 4728 w 4728"/>
                    <a:gd name="T3" fmla="*/ 0 h 100"/>
                    <a:gd name="T4" fmla="*/ 4722 w 4728"/>
                    <a:gd name="T5" fmla="*/ 30 h 100"/>
                    <a:gd name="T6" fmla="*/ 4707 w 4728"/>
                    <a:gd name="T7" fmla="*/ 58 h 100"/>
                    <a:gd name="T8" fmla="*/ 4687 w 4728"/>
                    <a:gd name="T9" fmla="*/ 81 h 100"/>
                    <a:gd name="T10" fmla="*/ 4659 w 4728"/>
                    <a:gd name="T11" fmla="*/ 94 h 100"/>
                    <a:gd name="T12" fmla="*/ 4627 w 4728"/>
                    <a:gd name="T13" fmla="*/ 100 h 100"/>
                    <a:gd name="T14" fmla="*/ 100 w 4728"/>
                    <a:gd name="T15" fmla="*/ 100 h 100"/>
                    <a:gd name="T16" fmla="*/ 68 w 4728"/>
                    <a:gd name="T17" fmla="*/ 94 h 100"/>
                    <a:gd name="T18" fmla="*/ 41 w 4728"/>
                    <a:gd name="T19" fmla="*/ 81 h 100"/>
                    <a:gd name="T20" fmla="*/ 19 w 4728"/>
                    <a:gd name="T21" fmla="*/ 58 h 100"/>
                    <a:gd name="T22" fmla="*/ 4 w 4728"/>
                    <a:gd name="T23" fmla="*/ 30 h 100"/>
                    <a:gd name="T24" fmla="*/ 0 w 4728"/>
                    <a:gd name="T25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728" h="100">
                      <a:moveTo>
                        <a:pt x="0" y="0"/>
                      </a:moveTo>
                      <a:lnTo>
                        <a:pt x="4728" y="0"/>
                      </a:lnTo>
                      <a:lnTo>
                        <a:pt x="4722" y="30"/>
                      </a:lnTo>
                      <a:lnTo>
                        <a:pt x="4707" y="58"/>
                      </a:lnTo>
                      <a:lnTo>
                        <a:pt x="4687" y="81"/>
                      </a:lnTo>
                      <a:lnTo>
                        <a:pt x="4659" y="94"/>
                      </a:lnTo>
                      <a:lnTo>
                        <a:pt x="4627" y="100"/>
                      </a:lnTo>
                      <a:lnTo>
                        <a:pt x="100" y="100"/>
                      </a:lnTo>
                      <a:lnTo>
                        <a:pt x="68" y="94"/>
                      </a:lnTo>
                      <a:lnTo>
                        <a:pt x="41" y="81"/>
                      </a:lnTo>
                      <a:lnTo>
                        <a:pt x="19" y="58"/>
                      </a:lnTo>
                      <a:lnTo>
                        <a:pt x="4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BC2E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Rectangle 15"/>
                <p:cNvSpPr>
                  <a:spLocks noChangeArrowheads="1"/>
                </p:cNvSpPr>
                <p:nvPr/>
              </p:nvSpPr>
              <p:spPr bwMode="auto">
                <a:xfrm>
                  <a:off x="6705601" y="2320926"/>
                  <a:ext cx="3044825" cy="2066925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399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53349" y="3176267"/>
                <a:ext cx="2523471" cy="1534602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833" t="4078" r="40500" b="68085"/>
              <a:stretch/>
            </p:blipFill>
            <p:spPr>
              <a:xfrm>
                <a:off x="4782508" y="3422894"/>
                <a:ext cx="1066801" cy="1495425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5552" y="3809637"/>
                <a:ext cx="470753" cy="347581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26021">
                <a:off x="5979319" y="3314098"/>
                <a:ext cx="1051528" cy="1325299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5400000">
                <a:off x="6058992" y="3504051"/>
                <a:ext cx="899234" cy="153642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66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651" y="512382"/>
            <a:ext cx="3556873" cy="411480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Group 5"/>
          <p:cNvGrpSpPr/>
          <p:nvPr/>
        </p:nvGrpSpPr>
        <p:grpSpPr>
          <a:xfrm>
            <a:off x="355027" y="609674"/>
            <a:ext cx="4579577" cy="3924151"/>
            <a:chOff x="463650" y="1879252"/>
            <a:chExt cx="4579577" cy="3924151"/>
          </a:xfrm>
        </p:grpSpPr>
        <p:sp>
          <p:nvSpPr>
            <p:cNvPr id="8" name="Rectangle 7"/>
            <p:cNvSpPr/>
            <p:nvPr/>
          </p:nvSpPr>
          <p:spPr>
            <a:xfrm>
              <a:off x="463650" y="1879252"/>
              <a:ext cx="4579577" cy="392415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hangingPunct="0">
                <a:lnSpc>
                  <a:spcPct val="150000"/>
                </a:lnSpc>
              </a:pPr>
              <a:endParaRPr lang="en-US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98525" indent="-268288" hangingPunct="0">
                <a:buFont typeface="Arial" panose="020B0604020202020204" pitchFamily="34" charset="0"/>
                <a:buChar char="•"/>
              </a:pP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Meliputi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aktiviti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khusus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dan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aktiviti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standard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atau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generik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898525" indent="-268288" hangingPunct="0"/>
              <a:endParaRPr lang="en-US" sz="18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98525" indent="-268288" hangingPunct="0">
                <a:buFont typeface="Arial" panose="020B0604020202020204" pitchFamily="34" charset="0"/>
                <a:buChar char="•"/>
              </a:pP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Nyatakan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aktiviti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berkaitan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ea typeface="Calibri" panose="020F0502020204030204" pitchFamily="34" charset="0"/>
                  <a:cs typeface="Times New Roman" panose="02020603050405020304" pitchFamily="18" charset="0"/>
                </a:rPr>
                <a:t>jawatan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898525" indent="-268288" hangingPunct="0"/>
              <a:endParaRPr lang="en-US" sz="1800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98525" indent="-268288" hangingPunct="0">
                <a:buFont typeface="Arial" panose="020B0604020202020204" pitchFamily="34" charset="0"/>
                <a:buChar char="•"/>
              </a:pPr>
              <a:r>
                <a:rPr lang="en-US" sz="1800" dirty="0" err="1"/>
                <a:t>Boleh</a:t>
              </a:r>
              <a:r>
                <a:rPr lang="en-US" sz="1800" dirty="0"/>
                <a:t> </a:t>
              </a:r>
              <a:r>
                <a:rPr lang="en-US" sz="1800" dirty="0" err="1"/>
                <a:t>senaraikan</a:t>
              </a:r>
              <a:r>
                <a:rPr lang="en-US" sz="1800" dirty="0"/>
                <a:t> </a:t>
              </a:r>
              <a:r>
                <a:rPr lang="en-US" sz="1800" dirty="0" err="1"/>
                <a:t>aktiviti-aktiviti</a:t>
              </a:r>
              <a:r>
                <a:rPr lang="en-US" sz="1800" dirty="0"/>
                <a:t> di </a:t>
              </a:r>
              <a:r>
                <a:rPr lang="en-US" sz="1800" dirty="0" err="1"/>
                <a:t>bawah</a:t>
              </a:r>
              <a:r>
                <a:rPr lang="en-US" sz="1800" dirty="0"/>
                <a:t> </a:t>
              </a:r>
              <a:r>
                <a:rPr lang="en-US" sz="1800" dirty="0" err="1"/>
                <a:t>tajuk</a:t>
              </a:r>
              <a:r>
                <a:rPr lang="en-US" sz="1800" dirty="0"/>
                <a:t> </a:t>
              </a:r>
              <a:r>
                <a:rPr lang="en-US" sz="1800" dirty="0" err="1"/>
                <a:t>kecil</a:t>
              </a:r>
              <a:r>
                <a:rPr lang="en-US" sz="1800" dirty="0"/>
                <a:t> </a:t>
              </a:r>
              <a:r>
                <a:rPr lang="en-US" sz="1800" dirty="0" err="1"/>
                <a:t>setiap</a:t>
              </a:r>
              <a:r>
                <a:rPr lang="en-US" sz="1800" dirty="0"/>
                <a:t> </a:t>
              </a:r>
              <a:r>
                <a:rPr lang="en-US" sz="1800" dirty="0" err="1"/>
                <a:t>fungsi</a:t>
              </a:r>
              <a:r>
                <a:rPr lang="en-US" sz="1800" dirty="0"/>
                <a:t>.</a:t>
              </a:r>
              <a:endParaRPr lang="ms-MY" sz="1800" dirty="0"/>
            </a:p>
            <a:p>
              <a:pPr marL="87313" hangingPunct="0">
                <a:lnSpc>
                  <a:spcPct val="150000"/>
                </a:lnSpc>
              </a:pPr>
              <a:endParaRPr lang="en-US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itle 1"/>
            <p:cNvSpPr txBox="1">
              <a:spLocks/>
            </p:cNvSpPr>
            <p:nvPr/>
          </p:nvSpPr>
          <p:spPr>
            <a:xfrm>
              <a:off x="1254639" y="2183844"/>
              <a:ext cx="3701877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  AKTIVITI BAGI FUNGSI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93257" y="2024008"/>
              <a:ext cx="777193" cy="668698"/>
              <a:chOff x="1400077" y="1648388"/>
              <a:chExt cx="1066800" cy="1022248"/>
            </a:xfrm>
          </p:grpSpPr>
          <p:sp>
            <p:nvSpPr>
              <p:cNvPr id="11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12" name="object 10"/>
              <p:cNvSpPr txBox="1"/>
              <p:nvPr/>
            </p:nvSpPr>
            <p:spPr>
              <a:xfrm>
                <a:off x="1637104" y="1756433"/>
                <a:ext cx="751541" cy="914203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4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686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Elbow Connector 80"/>
          <p:cNvCxnSpPr/>
          <p:nvPr/>
        </p:nvCxnSpPr>
        <p:spPr>
          <a:xfrm rot="10800000" flipV="1">
            <a:off x="3354796" y="3870042"/>
            <a:ext cx="3575280" cy="15721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82" name="Elbow Connector 81"/>
          <p:cNvCxnSpPr/>
          <p:nvPr/>
        </p:nvCxnSpPr>
        <p:spPr>
          <a:xfrm>
            <a:off x="2309566" y="3749389"/>
            <a:ext cx="916004" cy="164748"/>
          </a:xfrm>
          <a:prstGeom prst="bentConnector3">
            <a:avLst>
              <a:gd name="adj1" fmla="val 123309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83" name="Elbow Connector 82"/>
          <p:cNvCxnSpPr>
            <a:stCxn id="87" idx="3"/>
          </p:cNvCxnSpPr>
          <p:nvPr/>
        </p:nvCxnSpPr>
        <p:spPr>
          <a:xfrm>
            <a:off x="2752291" y="2272906"/>
            <a:ext cx="1046407" cy="1392976"/>
          </a:xfrm>
          <a:prstGeom prst="bentConnector2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84" name="Elbow Connector 83"/>
          <p:cNvCxnSpPr/>
          <p:nvPr/>
        </p:nvCxnSpPr>
        <p:spPr>
          <a:xfrm flipH="1">
            <a:off x="5452929" y="2490315"/>
            <a:ext cx="1046407" cy="1392976"/>
          </a:xfrm>
          <a:prstGeom prst="bentConnector2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85" name="Elbow Connector 84"/>
          <p:cNvCxnSpPr/>
          <p:nvPr/>
        </p:nvCxnSpPr>
        <p:spPr>
          <a:xfrm rot="5400000">
            <a:off x="4257706" y="2288597"/>
            <a:ext cx="1750625" cy="331172"/>
          </a:xfrm>
          <a:prstGeom prst="bentConnector3">
            <a:avLst>
              <a:gd name="adj1" fmla="val -868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cxnSp>
        <p:nvCxnSpPr>
          <p:cNvPr id="86" name="Elbow Connector 85"/>
          <p:cNvCxnSpPr/>
          <p:nvPr/>
        </p:nvCxnSpPr>
        <p:spPr>
          <a:xfrm rot="16200000" flipH="1">
            <a:off x="3215089" y="2288597"/>
            <a:ext cx="1750625" cy="331172"/>
          </a:xfrm>
          <a:prstGeom prst="bentConnector3">
            <a:avLst>
              <a:gd name="adj1" fmla="val -868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87" name="Rounded Rectangle 86"/>
          <p:cNvSpPr/>
          <p:nvPr/>
        </p:nvSpPr>
        <p:spPr>
          <a:xfrm>
            <a:off x="1997911" y="1895716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474256" y="2009216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3198489" y="1358745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5277128" y="1358745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cxnSp>
        <p:nvCxnSpPr>
          <p:cNvPr id="91" name="Elbow Connector 90"/>
          <p:cNvCxnSpPr/>
          <p:nvPr/>
        </p:nvCxnSpPr>
        <p:spPr>
          <a:xfrm rot="5400000">
            <a:off x="3660533" y="1788032"/>
            <a:ext cx="2440512" cy="242988"/>
          </a:xfrm>
          <a:prstGeom prst="bentConnector3">
            <a:avLst>
              <a:gd name="adj1" fmla="val 303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92" name="Rounded Rectangle 91"/>
          <p:cNvSpPr/>
          <p:nvPr/>
        </p:nvSpPr>
        <p:spPr>
          <a:xfrm>
            <a:off x="5012525" y="258377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cxnSp>
        <p:nvCxnSpPr>
          <p:cNvPr id="93" name="Elbow Connector 92"/>
          <p:cNvCxnSpPr/>
          <p:nvPr/>
        </p:nvCxnSpPr>
        <p:spPr>
          <a:xfrm rot="16200000" flipH="1">
            <a:off x="3101515" y="1743759"/>
            <a:ext cx="2429787" cy="313632"/>
          </a:xfrm>
          <a:prstGeom prst="bentConnector3">
            <a:avLst>
              <a:gd name="adj1" fmla="val 84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94" name="Rounded Rectangle 93"/>
          <p:cNvSpPr/>
          <p:nvPr/>
        </p:nvSpPr>
        <p:spPr>
          <a:xfrm>
            <a:off x="3420349" y="258377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grpSp>
        <p:nvGrpSpPr>
          <p:cNvPr id="95" name="Group 4"/>
          <p:cNvGrpSpPr>
            <a:grpSpLocks noChangeAspect="1"/>
          </p:cNvGrpSpPr>
          <p:nvPr/>
        </p:nvGrpSpPr>
        <p:grpSpPr bwMode="auto">
          <a:xfrm>
            <a:off x="2862534" y="2963424"/>
            <a:ext cx="3467100" cy="2006203"/>
            <a:chOff x="2388" y="1995"/>
            <a:chExt cx="2912" cy="1685"/>
          </a:xfrm>
          <a:effectLst/>
        </p:grpSpPr>
        <p:sp>
          <p:nvSpPr>
            <p:cNvPr id="110" name="Rectangle 5"/>
            <p:cNvSpPr>
              <a:spLocks noChangeArrowheads="1"/>
            </p:cNvSpPr>
            <p:nvPr/>
          </p:nvSpPr>
          <p:spPr bwMode="auto">
            <a:xfrm>
              <a:off x="2684" y="2056"/>
              <a:ext cx="2311" cy="1483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11" name="Freeform 6"/>
            <p:cNvSpPr>
              <a:spLocks noEditPoints="1"/>
            </p:cNvSpPr>
            <p:nvPr/>
          </p:nvSpPr>
          <p:spPr bwMode="auto">
            <a:xfrm>
              <a:off x="2649" y="1995"/>
              <a:ext cx="2381" cy="1597"/>
            </a:xfrm>
            <a:custGeom>
              <a:avLst/>
              <a:gdLst>
                <a:gd name="T0" fmla="*/ 273 w 273"/>
                <a:gd name="T1" fmla="*/ 175 h 182"/>
                <a:gd name="T2" fmla="*/ 273 w 273"/>
                <a:gd name="T3" fmla="*/ 11 h 182"/>
                <a:gd name="T4" fmla="*/ 263 w 273"/>
                <a:gd name="T5" fmla="*/ 0 h 182"/>
                <a:gd name="T6" fmla="*/ 11 w 273"/>
                <a:gd name="T7" fmla="*/ 0 h 182"/>
                <a:gd name="T8" fmla="*/ 0 w 273"/>
                <a:gd name="T9" fmla="*/ 11 h 182"/>
                <a:gd name="T10" fmla="*/ 0 w 273"/>
                <a:gd name="T11" fmla="*/ 175 h 182"/>
                <a:gd name="T12" fmla="*/ 3 w 273"/>
                <a:gd name="T13" fmla="*/ 182 h 182"/>
                <a:gd name="T14" fmla="*/ 270 w 273"/>
                <a:gd name="T15" fmla="*/ 182 h 182"/>
                <a:gd name="T16" fmla="*/ 273 w 273"/>
                <a:gd name="T17" fmla="*/ 175 h 182"/>
                <a:gd name="T18" fmla="*/ 263 w 273"/>
                <a:gd name="T19" fmla="*/ 170 h 182"/>
                <a:gd name="T20" fmla="*/ 9 w 273"/>
                <a:gd name="T21" fmla="*/ 170 h 182"/>
                <a:gd name="T22" fmla="*/ 9 w 273"/>
                <a:gd name="T23" fmla="*/ 11 h 182"/>
                <a:gd name="T24" fmla="*/ 263 w 273"/>
                <a:gd name="T25" fmla="*/ 11 h 182"/>
                <a:gd name="T26" fmla="*/ 263 w 273"/>
                <a:gd name="T27" fmla="*/ 17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82">
                  <a:moveTo>
                    <a:pt x="273" y="175"/>
                  </a:moveTo>
                  <a:cubicBezTo>
                    <a:pt x="273" y="11"/>
                    <a:pt x="273" y="11"/>
                    <a:pt x="273" y="11"/>
                  </a:cubicBezTo>
                  <a:cubicBezTo>
                    <a:pt x="273" y="5"/>
                    <a:pt x="268" y="0"/>
                    <a:pt x="26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7"/>
                    <a:pt x="1" y="180"/>
                    <a:pt x="3" y="182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2" y="180"/>
                    <a:pt x="273" y="177"/>
                    <a:pt x="273" y="175"/>
                  </a:cubicBezTo>
                  <a:close/>
                  <a:moveTo>
                    <a:pt x="263" y="170"/>
                  </a:moveTo>
                  <a:cubicBezTo>
                    <a:pt x="9" y="170"/>
                    <a:pt x="9" y="170"/>
                    <a:pt x="9" y="17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263" y="11"/>
                    <a:pt x="263" y="11"/>
                    <a:pt x="263" y="11"/>
                  </a:cubicBezTo>
                  <a:lnTo>
                    <a:pt x="263" y="17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2388" y="3592"/>
              <a:ext cx="2912" cy="53"/>
            </a:xfrm>
            <a:custGeom>
              <a:avLst/>
              <a:gdLst>
                <a:gd name="T0" fmla="*/ 2616 w 2912"/>
                <a:gd name="T1" fmla="*/ 0 h 53"/>
                <a:gd name="T2" fmla="*/ 288 w 2912"/>
                <a:gd name="T3" fmla="*/ 0 h 53"/>
                <a:gd name="T4" fmla="*/ 0 w 2912"/>
                <a:gd name="T5" fmla="*/ 0 h 53"/>
                <a:gd name="T6" fmla="*/ 0 w 2912"/>
                <a:gd name="T7" fmla="*/ 53 h 53"/>
                <a:gd name="T8" fmla="*/ 2912 w 2912"/>
                <a:gd name="T9" fmla="*/ 53 h 53"/>
                <a:gd name="T10" fmla="*/ 2912 w 2912"/>
                <a:gd name="T11" fmla="*/ 0 h 53"/>
                <a:gd name="T12" fmla="*/ 2616 w 2912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2" h="53">
                  <a:moveTo>
                    <a:pt x="2616" y="0"/>
                  </a:moveTo>
                  <a:lnTo>
                    <a:pt x="288" y="0"/>
                  </a:lnTo>
                  <a:lnTo>
                    <a:pt x="0" y="0"/>
                  </a:lnTo>
                  <a:lnTo>
                    <a:pt x="0" y="53"/>
                  </a:lnTo>
                  <a:lnTo>
                    <a:pt x="2912" y="53"/>
                  </a:lnTo>
                  <a:lnTo>
                    <a:pt x="2912" y="0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Oval 8"/>
            <p:cNvSpPr>
              <a:spLocks noChangeArrowheads="1"/>
            </p:cNvSpPr>
            <p:nvPr/>
          </p:nvSpPr>
          <p:spPr bwMode="auto">
            <a:xfrm>
              <a:off x="3827" y="2039"/>
              <a:ext cx="26" cy="17"/>
            </a:xfrm>
            <a:prstGeom prst="ellipse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3635" y="3592"/>
              <a:ext cx="410" cy="35"/>
            </a:xfrm>
            <a:custGeom>
              <a:avLst/>
              <a:gdLst>
                <a:gd name="T0" fmla="*/ 24 w 47"/>
                <a:gd name="T1" fmla="*/ 0 h 4"/>
                <a:gd name="T2" fmla="*/ 23 w 47"/>
                <a:gd name="T3" fmla="*/ 0 h 4"/>
                <a:gd name="T4" fmla="*/ 0 w 47"/>
                <a:gd name="T5" fmla="*/ 0 h 4"/>
                <a:gd name="T6" fmla="*/ 4 w 47"/>
                <a:gd name="T7" fmla="*/ 4 h 4"/>
                <a:gd name="T8" fmla="*/ 23 w 47"/>
                <a:gd name="T9" fmla="*/ 4 h 4"/>
                <a:gd name="T10" fmla="*/ 24 w 47"/>
                <a:gd name="T11" fmla="*/ 4 h 4"/>
                <a:gd name="T12" fmla="*/ 43 w 47"/>
                <a:gd name="T13" fmla="*/ 4 h 4"/>
                <a:gd name="T14" fmla="*/ 47 w 47"/>
                <a:gd name="T15" fmla="*/ 0 h 4"/>
                <a:gd name="T16" fmla="*/ 24 w 47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"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4"/>
                    <a:pt x="4" y="4"/>
                  </a:cubicBezTo>
                  <a:cubicBezTo>
                    <a:pt x="7" y="4"/>
                    <a:pt x="20" y="4"/>
                    <a:pt x="23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7" y="4"/>
                    <a:pt x="39" y="4"/>
                    <a:pt x="43" y="4"/>
                  </a:cubicBezTo>
                  <a:cubicBezTo>
                    <a:pt x="46" y="4"/>
                    <a:pt x="47" y="0"/>
                    <a:pt x="47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2388" y="3645"/>
              <a:ext cx="2912" cy="35"/>
            </a:xfrm>
            <a:custGeom>
              <a:avLst/>
              <a:gdLst>
                <a:gd name="T0" fmla="*/ 0 w 334"/>
                <a:gd name="T1" fmla="*/ 0 h 4"/>
                <a:gd name="T2" fmla="*/ 19 w 334"/>
                <a:gd name="T3" fmla="*/ 4 h 4"/>
                <a:gd name="T4" fmla="*/ 166 w 334"/>
                <a:gd name="T5" fmla="*/ 4 h 4"/>
                <a:gd name="T6" fmla="*/ 168 w 334"/>
                <a:gd name="T7" fmla="*/ 4 h 4"/>
                <a:gd name="T8" fmla="*/ 314 w 334"/>
                <a:gd name="T9" fmla="*/ 4 h 4"/>
                <a:gd name="T10" fmla="*/ 334 w 33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4">
                  <a:moveTo>
                    <a:pt x="0" y="0"/>
                  </a:moveTo>
                  <a:cubicBezTo>
                    <a:pt x="0" y="0"/>
                    <a:pt x="2" y="4"/>
                    <a:pt x="19" y="4"/>
                  </a:cubicBezTo>
                  <a:cubicBezTo>
                    <a:pt x="37" y="4"/>
                    <a:pt x="166" y="4"/>
                    <a:pt x="166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4"/>
                    <a:pt x="297" y="4"/>
                    <a:pt x="314" y="4"/>
                  </a:cubicBezTo>
                  <a:cubicBezTo>
                    <a:pt x="332" y="4"/>
                    <a:pt x="334" y="0"/>
                    <a:pt x="334" y="0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96" name="Rounded Rectangle 95"/>
          <p:cNvSpPr/>
          <p:nvPr/>
        </p:nvSpPr>
        <p:spPr>
          <a:xfrm>
            <a:off x="1693432" y="3410723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915150" y="3494034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371117" y="3521772"/>
            <a:ext cx="685800" cy="89849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450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029078" y="3151679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/>
          </a:bodyPr>
          <a:lstStyle/>
          <a:p>
            <a:pPr defTabSz="685800">
              <a:spcBef>
                <a:spcPct val="0"/>
              </a:spcBef>
              <a:buClrTx/>
              <a:defRPr/>
            </a:pPr>
            <a:r>
              <a:rPr lang="en-MY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KOMPONEN UTAMA</a:t>
            </a:r>
          </a:p>
        </p:txBody>
      </p:sp>
      <p:cxnSp>
        <p:nvCxnSpPr>
          <p:cNvPr id="100" name="Straight Connector 99"/>
          <p:cNvCxnSpPr/>
          <p:nvPr/>
        </p:nvCxnSpPr>
        <p:spPr>
          <a:xfrm>
            <a:off x="4083744" y="3695895"/>
            <a:ext cx="1651361" cy="0"/>
          </a:xfrm>
          <a:prstGeom prst="line">
            <a:avLst/>
          </a:prstGeom>
          <a:noFill/>
          <a:ln w="120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101" name="Straight Connector 100"/>
          <p:cNvCxnSpPr/>
          <p:nvPr/>
        </p:nvCxnSpPr>
        <p:spPr>
          <a:xfrm>
            <a:off x="4074475" y="3324928"/>
            <a:ext cx="1651361" cy="0"/>
          </a:xfrm>
          <a:prstGeom prst="line">
            <a:avLst/>
          </a:prstGeom>
          <a:noFill/>
          <a:ln w="120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102" name="TextBox 101"/>
          <p:cNvSpPr txBox="1"/>
          <p:nvPr/>
        </p:nvSpPr>
        <p:spPr>
          <a:xfrm>
            <a:off x="1291258" y="4158794"/>
            <a:ext cx="1664774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MAKLUMAT UMUM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534822" y="1463682"/>
            <a:ext cx="1664774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AKAUNTABILITI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982621" y="407362"/>
            <a:ext cx="1437728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TUGAS UTAMA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766905" y="407363"/>
            <a:ext cx="1106288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DIMENSI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031509" y="1476595"/>
            <a:ext cx="1912342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KELAYAKAN AKADEMIK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092611" y="2739763"/>
            <a:ext cx="1664774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KOMPETENSI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371084" y="2650096"/>
            <a:ext cx="2068970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TUJUAN PEWUJUDAN JAWATAN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311938" y="4231416"/>
            <a:ext cx="1664774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PENGALAMAN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059173" y="3562614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MY" sz="3000" dirty="0">
                <a:solidFill>
                  <a:srgbClr val="0070C0"/>
                </a:solidFill>
                <a:latin typeface="Impact" panose="020B0806030902050204" pitchFamily="34" charset="0"/>
              </a:rPr>
              <a:t>DESKRIPSI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4066862" y="3989369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MY" sz="4725" dirty="0">
                <a:solidFill>
                  <a:srgbClr val="0070C0"/>
                </a:solidFill>
                <a:latin typeface="Impact" panose="020B0806030902050204" pitchFamily="34" charset="0"/>
              </a:rPr>
              <a:t>TUGAS</a:t>
            </a:r>
          </a:p>
        </p:txBody>
      </p:sp>
    </p:spTree>
    <p:extLst>
      <p:ext uri="{BB962C8B-B14F-4D97-AF65-F5344CB8AC3E}">
        <p14:creationId xmlns:p14="http://schemas.microsoft.com/office/powerpoint/2010/main" val="302995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0" y="874582"/>
            <a:ext cx="7176558" cy="405744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819402" y="160930"/>
            <a:ext cx="4978398" cy="645916"/>
            <a:chOff x="2599269" y="228666"/>
            <a:chExt cx="4978398" cy="645916"/>
          </a:xfrm>
        </p:grpSpPr>
        <p:sp>
          <p:nvSpPr>
            <p:cNvPr id="7" name="Title 1"/>
            <p:cNvSpPr txBox="1">
              <a:spLocks/>
            </p:cNvSpPr>
            <p:nvPr/>
          </p:nvSpPr>
          <p:spPr>
            <a:xfrm>
              <a:off x="2599269" y="309914"/>
              <a:ext cx="4978398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MAKLUMAT UMUM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sp>
          <p:nvSpPr>
            <p:cNvPr id="19" name="6-Point Star 18"/>
            <p:cNvSpPr/>
            <p:nvPr/>
          </p:nvSpPr>
          <p:spPr>
            <a:xfrm>
              <a:off x="2840120" y="228666"/>
              <a:ext cx="668866" cy="645916"/>
            </a:xfrm>
            <a:prstGeom prst="star6">
              <a:avLst>
                <a:gd name="adj" fmla="val 29747"/>
                <a:gd name="hf" fmla="val 1154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44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184" y="173897"/>
            <a:ext cx="6485996" cy="4795706"/>
          </a:xfrm>
          <a:prstGeom prst="rect">
            <a:avLst/>
          </a:prstGeom>
        </p:spPr>
      </p:pic>
      <p:sp>
        <p:nvSpPr>
          <p:cNvPr id="8" name="6-Point Star 7"/>
          <p:cNvSpPr/>
          <p:nvPr/>
        </p:nvSpPr>
        <p:spPr>
          <a:xfrm>
            <a:off x="5930453" y="-36429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2" name="6-Point Star 11"/>
          <p:cNvSpPr/>
          <p:nvPr/>
        </p:nvSpPr>
        <p:spPr>
          <a:xfrm>
            <a:off x="5082077" y="2995365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3" name="6-Point Star 12"/>
          <p:cNvSpPr/>
          <p:nvPr/>
        </p:nvSpPr>
        <p:spPr>
          <a:xfrm>
            <a:off x="7165163" y="609487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4" name="6-Point Star 13"/>
          <p:cNvSpPr/>
          <p:nvPr/>
        </p:nvSpPr>
        <p:spPr>
          <a:xfrm>
            <a:off x="3972162" y="609487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898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763113"/>
            <a:ext cx="7858125" cy="3200400"/>
          </a:xfrm>
          <a:prstGeom prst="rect">
            <a:avLst/>
          </a:prstGeom>
        </p:spPr>
      </p:pic>
      <p:sp>
        <p:nvSpPr>
          <p:cNvPr id="12" name="6-Point Star 11"/>
          <p:cNvSpPr/>
          <p:nvPr/>
        </p:nvSpPr>
        <p:spPr>
          <a:xfrm>
            <a:off x="3137632" y="273272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6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6-Point Star 13"/>
          <p:cNvSpPr/>
          <p:nvPr/>
        </p:nvSpPr>
        <p:spPr>
          <a:xfrm>
            <a:off x="5602776" y="1322471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7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6-Point Star 7"/>
          <p:cNvSpPr/>
          <p:nvPr/>
        </p:nvSpPr>
        <p:spPr>
          <a:xfrm>
            <a:off x="5837319" y="2527745"/>
            <a:ext cx="668866" cy="645916"/>
          </a:xfrm>
          <a:prstGeom prst="star6">
            <a:avLst>
              <a:gd name="adj" fmla="val 29747"/>
              <a:gd name="hf" fmla="val 1154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5086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182543"/>
            <a:ext cx="9144000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PERBEZAAN AKAUNTABILITI DAN </a:t>
            </a:r>
          </a:p>
          <a:p>
            <a:pPr algn="ctr"/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TUGAS UTAMA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51066" y="1052721"/>
            <a:ext cx="7171911" cy="3905197"/>
            <a:chOff x="1428750" y="1052721"/>
            <a:chExt cx="7171911" cy="390519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50" y="1052721"/>
              <a:ext cx="4375702" cy="390519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2261" y="2200689"/>
              <a:ext cx="2438400" cy="243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238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09" y="270934"/>
            <a:ext cx="3968758" cy="45974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279" y="2906395"/>
            <a:ext cx="2531277" cy="198559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4572000" y="498763"/>
            <a:ext cx="4572000" cy="2292508"/>
            <a:chOff x="226862" y="2015851"/>
            <a:chExt cx="4572000" cy="2292508"/>
          </a:xfrm>
        </p:grpSpPr>
        <p:sp>
          <p:nvSpPr>
            <p:cNvPr id="6" name="Rectangle 5"/>
            <p:cNvSpPr/>
            <p:nvPr/>
          </p:nvSpPr>
          <p:spPr>
            <a:xfrm>
              <a:off x="226862" y="2092368"/>
              <a:ext cx="4230993" cy="221599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>
                <a:lnSpc>
                  <a:spcPct val="150000"/>
                </a:lnSpc>
              </a:pP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Proses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Kerja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yang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berkaitan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dengan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jawatan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ea typeface="Calibri" panose="020F0502020204030204" pitchFamily="34" charset="0"/>
                  <a:cs typeface="Times New Roman" panose="02020603050405020304" pitchFamily="18" charset="0"/>
                </a:rPr>
                <a:t>hendaklah</a:t>
              </a:r>
              <a:r>
                <a:rPr lang="en-US" sz="18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DIWARNAKAN</a:t>
              </a:r>
            </a:p>
            <a:p>
              <a:pPr marL="87313" algn="just" hangingPunct="0">
                <a:lnSpc>
                  <a:spcPct val="150000"/>
                </a:lnSpc>
              </a:pPr>
              <a:endParaRPr lang="en-US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itle 1"/>
            <p:cNvSpPr txBox="1">
              <a:spLocks/>
            </p:cNvSpPr>
            <p:nvPr/>
          </p:nvSpPr>
          <p:spPr>
            <a:xfrm>
              <a:off x="1254640" y="2183844"/>
              <a:ext cx="3544222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  PROSES KERJA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593257" y="2015851"/>
              <a:ext cx="777193" cy="641185"/>
              <a:chOff x="1400077" y="1635930"/>
              <a:chExt cx="1066800" cy="980195"/>
            </a:xfrm>
          </p:grpSpPr>
          <p:sp>
            <p:nvSpPr>
              <p:cNvPr id="9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11" name="object 10"/>
              <p:cNvSpPr txBox="1"/>
              <p:nvPr/>
            </p:nvSpPr>
            <p:spPr>
              <a:xfrm>
                <a:off x="1669566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 smtClean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5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639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8955" y="381869"/>
            <a:ext cx="4230993" cy="18004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87313" algn="just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algn="just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algn="just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algn="ctr" hangingPunct="0">
              <a:lnSpc>
                <a:spcPct val="150000"/>
              </a:lnSpc>
            </a:pPr>
            <a:r>
              <a:rPr lang="en-US" sz="18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CONTOH SIMBOL ASAS</a:t>
            </a:r>
          </a:p>
          <a:p>
            <a:pPr marL="87313" algn="just" hangingPunct="0">
              <a:lnSpc>
                <a:spcPct val="150000"/>
              </a:lnSpc>
            </a:pPr>
            <a:endParaRPr lang="en-US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05350" y="305352"/>
            <a:ext cx="4205605" cy="732661"/>
            <a:chOff x="705350" y="305352"/>
            <a:chExt cx="4205605" cy="732661"/>
          </a:xfrm>
        </p:grpSpPr>
        <p:sp>
          <p:nvSpPr>
            <p:cNvPr id="5" name="Title 1"/>
            <p:cNvSpPr txBox="1">
              <a:spLocks/>
            </p:cNvSpPr>
            <p:nvPr/>
          </p:nvSpPr>
          <p:spPr>
            <a:xfrm>
              <a:off x="1366733" y="473345"/>
              <a:ext cx="3544222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  CARTA ALIR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705350" y="305352"/>
              <a:ext cx="777193" cy="641185"/>
              <a:chOff x="1400077" y="1635930"/>
              <a:chExt cx="1066800" cy="980195"/>
            </a:xfrm>
          </p:grpSpPr>
          <p:sp>
            <p:nvSpPr>
              <p:cNvPr id="7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8" name="object 10"/>
              <p:cNvSpPr txBox="1"/>
              <p:nvPr/>
            </p:nvSpPr>
            <p:spPr>
              <a:xfrm>
                <a:off x="1647925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6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  <p:sp>
        <p:nvSpPr>
          <p:cNvPr id="3" name="Oval 2"/>
          <p:cNvSpPr/>
          <p:nvPr/>
        </p:nvSpPr>
        <p:spPr>
          <a:xfrm>
            <a:off x="5153312" y="1038013"/>
            <a:ext cx="1854460" cy="76015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0" name="Rectangle 9"/>
          <p:cNvSpPr/>
          <p:nvPr/>
        </p:nvSpPr>
        <p:spPr>
          <a:xfrm>
            <a:off x="5153312" y="2414496"/>
            <a:ext cx="1854460" cy="760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2" name="Flowchart: Connector 11"/>
          <p:cNvSpPr/>
          <p:nvPr/>
        </p:nvSpPr>
        <p:spPr>
          <a:xfrm>
            <a:off x="863608" y="2763698"/>
            <a:ext cx="649207" cy="522348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188211" y="3682303"/>
            <a:ext cx="0" cy="959726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 txBox="1">
            <a:spLocks/>
          </p:cNvSpPr>
          <p:nvPr/>
        </p:nvSpPr>
        <p:spPr>
          <a:xfrm>
            <a:off x="7104040" y="1217057"/>
            <a:ext cx="1574878" cy="42261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s-MY" sz="16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Mula/Tamat</a:t>
            </a:r>
            <a:endParaRPr lang="ms-MY" sz="16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7104040" y="2601359"/>
            <a:ext cx="1693121" cy="42261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s-MY" sz="16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Aktiviti </a:t>
            </a:r>
            <a:endParaRPr lang="ms-MY" sz="16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650858" y="3629584"/>
            <a:ext cx="3987537" cy="902611"/>
            <a:chOff x="5140699" y="3423578"/>
            <a:chExt cx="3987537" cy="90261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1" name="Flowchart: Decision 10"/>
            <p:cNvSpPr/>
            <p:nvPr/>
          </p:nvSpPr>
          <p:spPr>
            <a:xfrm>
              <a:off x="5140699" y="3423578"/>
              <a:ext cx="1854460" cy="902611"/>
            </a:xfrm>
            <a:prstGeom prst="flowChartDecision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23" name="Title 1"/>
            <p:cNvSpPr txBox="1">
              <a:spLocks/>
            </p:cNvSpPr>
            <p:nvPr/>
          </p:nvSpPr>
          <p:spPr>
            <a:xfrm>
              <a:off x="7104037" y="3682303"/>
              <a:ext cx="2024199" cy="422617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ms-MY" sz="16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 Pilihan/Keputusan</a:t>
              </a:r>
              <a:endParaRPr lang="ms-MY" sz="16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1691209" y="2718969"/>
            <a:ext cx="2689170" cy="610015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s-MY" sz="16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Penyambung ke muka surat yang lain</a:t>
            </a:r>
            <a:endParaRPr lang="ms-MY" sz="16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691209" y="3874883"/>
            <a:ext cx="862806" cy="42261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s-MY" sz="16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Aliran </a:t>
            </a:r>
            <a:endParaRPr lang="ms-MY" sz="16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35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6" y="246564"/>
            <a:ext cx="3542791" cy="46503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437989" y="389752"/>
            <a:ext cx="4230993" cy="221599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87313" algn="just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algn="just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algn="just" hangingPunct="0">
              <a:lnSpc>
                <a:spcPct val="150000"/>
              </a:lnSpc>
            </a:pPr>
            <a:endParaRPr lang="en-US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algn="ctr" hangingPunct="0">
              <a:lnSpc>
                <a:spcPct val="150000"/>
              </a:lnSpc>
            </a:pP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Carta </a:t>
            </a:r>
            <a:r>
              <a:rPr lang="en-U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Alir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berkaitan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jawatan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hendaklah</a:t>
            </a:r>
            <a:r>
              <a:rPr lang="en-US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DIWARNAKAN</a:t>
            </a:r>
          </a:p>
          <a:p>
            <a:pPr marL="87313" algn="just" hangingPunct="0">
              <a:lnSpc>
                <a:spcPct val="150000"/>
              </a:lnSpc>
            </a:pPr>
            <a:endParaRPr lang="en-US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465767" y="481228"/>
            <a:ext cx="3544222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s-MY" sz="24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  CARTA ALIR</a:t>
            </a:r>
            <a:endParaRPr lang="ms-MY" sz="24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04384" y="313235"/>
            <a:ext cx="777193" cy="641185"/>
            <a:chOff x="1400077" y="1635930"/>
            <a:chExt cx="1066800" cy="980195"/>
          </a:xfrm>
        </p:grpSpPr>
        <p:sp>
          <p:nvSpPr>
            <p:cNvPr id="8" name="object 14"/>
            <p:cNvSpPr/>
            <p:nvPr/>
          </p:nvSpPr>
          <p:spPr>
            <a:xfrm>
              <a:off x="1400077" y="1648388"/>
              <a:ext cx="1066800" cy="967737"/>
            </a:xfrm>
            <a:custGeom>
              <a:avLst/>
              <a:gdLst/>
              <a:ahLst/>
              <a:cxnLst/>
              <a:rect l="l" t="t" r="r" b="b"/>
              <a:pathLst>
                <a:path w="1066800" h="967739">
                  <a:moveTo>
                    <a:pt x="0" y="483870"/>
                  </a:moveTo>
                  <a:lnTo>
                    <a:pt x="1767" y="523551"/>
                  </a:lnTo>
                  <a:lnTo>
                    <a:pt x="6979" y="562349"/>
                  </a:lnTo>
                  <a:lnTo>
                    <a:pt x="15499" y="600141"/>
                  </a:lnTo>
                  <a:lnTo>
                    <a:pt x="27188" y="636800"/>
                  </a:lnTo>
                  <a:lnTo>
                    <a:pt x="41910" y="672203"/>
                  </a:lnTo>
                  <a:lnTo>
                    <a:pt x="59527" y="706224"/>
                  </a:lnTo>
                  <a:lnTo>
                    <a:pt x="79903" y="738740"/>
                  </a:lnTo>
                  <a:lnTo>
                    <a:pt x="102900" y="769626"/>
                  </a:lnTo>
                  <a:lnTo>
                    <a:pt x="128381" y="798756"/>
                  </a:lnTo>
                  <a:lnTo>
                    <a:pt x="156209" y="826008"/>
                  </a:lnTo>
                  <a:lnTo>
                    <a:pt x="186248" y="851255"/>
                  </a:lnTo>
                  <a:lnTo>
                    <a:pt x="218358" y="874373"/>
                  </a:lnTo>
                  <a:lnTo>
                    <a:pt x="252404" y="895238"/>
                  </a:lnTo>
                  <a:lnTo>
                    <a:pt x="288249" y="913726"/>
                  </a:lnTo>
                  <a:lnTo>
                    <a:pt x="325755" y="929711"/>
                  </a:lnTo>
                  <a:lnTo>
                    <a:pt x="364784" y="943069"/>
                  </a:lnTo>
                  <a:lnTo>
                    <a:pt x="405201" y="953675"/>
                  </a:lnTo>
                  <a:lnTo>
                    <a:pt x="446867" y="961406"/>
                  </a:lnTo>
                  <a:lnTo>
                    <a:pt x="489645" y="966135"/>
                  </a:lnTo>
                  <a:lnTo>
                    <a:pt x="533400" y="967739"/>
                  </a:lnTo>
                  <a:lnTo>
                    <a:pt x="577154" y="966135"/>
                  </a:lnTo>
                  <a:lnTo>
                    <a:pt x="619932" y="961406"/>
                  </a:lnTo>
                  <a:lnTo>
                    <a:pt x="661598" y="953675"/>
                  </a:lnTo>
                  <a:lnTo>
                    <a:pt x="702015" y="943069"/>
                  </a:lnTo>
                  <a:lnTo>
                    <a:pt x="741045" y="929711"/>
                  </a:lnTo>
                  <a:lnTo>
                    <a:pt x="778550" y="913726"/>
                  </a:lnTo>
                  <a:lnTo>
                    <a:pt x="814395" y="895238"/>
                  </a:lnTo>
                  <a:lnTo>
                    <a:pt x="848441" y="874373"/>
                  </a:lnTo>
                  <a:lnTo>
                    <a:pt x="880551" y="851255"/>
                  </a:lnTo>
                  <a:lnTo>
                    <a:pt x="910589" y="826008"/>
                  </a:lnTo>
                  <a:lnTo>
                    <a:pt x="938418" y="798756"/>
                  </a:lnTo>
                  <a:lnTo>
                    <a:pt x="963899" y="769626"/>
                  </a:lnTo>
                  <a:lnTo>
                    <a:pt x="986896" y="738740"/>
                  </a:lnTo>
                  <a:lnTo>
                    <a:pt x="1007272" y="706224"/>
                  </a:lnTo>
                  <a:lnTo>
                    <a:pt x="1024890" y="672203"/>
                  </a:lnTo>
                  <a:lnTo>
                    <a:pt x="1039611" y="636800"/>
                  </a:lnTo>
                  <a:lnTo>
                    <a:pt x="1051300" y="600141"/>
                  </a:lnTo>
                  <a:lnTo>
                    <a:pt x="1059820" y="562349"/>
                  </a:lnTo>
                  <a:lnTo>
                    <a:pt x="1065032" y="523551"/>
                  </a:lnTo>
                  <a:lnTo>
                    <a:pt x="1066800" y="483870"/>
                  </a:lnTo>
                  <a:lnTo>
                    <a:pt x="1065032" y="444188"/>
                  </a:lnTo>
                  <a:lnTo>
                    <a:pt x="1059820" y="405390"/>
                  </a:lnTo>
                  <a:lnTo>
                    <a:pt x="1051300" y="367598"/>
                  </a:lnTo>
                  <a:lnTo>
                    <a:pt x="1039611" y="330939"/>
                  </a:lnTo>
                  <a:lnTo>
                    <a:pt x="1024890" y="295536"/>
                  </a:lnTo>
                  <a:lnTo>
                    <a:pt x="1007272" y="261515"/>
                  </a:lnTo>
                  <a:lnTo>
                    <a:pt x="986896" y="228999"/>
                  </a:lnTo>
                  <a:lnTo>
                    <a:pt x="963899" y="198113"/>
                  </a:lnTo>
                  <a:lnTo>
                    <a:pt x="938418" y="168983"/>
                  </a:lnTo>
                  <a:lnTo>
                    <a:pt x="910589" y="141732"/>
                  </a:lnTo>
                  <a:lnTo>
                    <a:pt x="880551" y="116484"/>
                  </a:lnTo>
                  <a:lnTo>
                    <a:pt x="848441" y="93366"/>
                  </a:lnTo>
                  <a:lnTo>
                    <a:pt x="814395" y="72501"/>
                  </a:lnTo>
                  <a:lnTo>
                    <a:pt x="778550" y="54013"/>
                  </a:lnTo>
                  <a:lnTo>
                    <a:pt x="741045" y="38028"/>
                  </a:lnTo>
                  <a:lnTo>
                    <a:pt x="702015" y="24670"/>
                  </a:lnTo>
                  <a:lnTo>
                    <a:pt x="661598" y="14064"/>
                  </a:lnTo>
                  <a:lnTo>
                    <a:pt x="619932" y="6333"/>
                  </a:lnTo>
                  <a:lnTo>
                    <a:pt x="577154" y="1604"/>
                  </a:lnTo>
                  <a:lnTo>
                    <a:pt x="533400" y="0"/>
                  </a:lnTo>
                  <a:lnTo>
                    <a:pt x="489645" y="1604"/>
                  </a:lnTo>
                  <a:lnTo>
                    <a:pt x="446867" y="6333"/>
                  </a:lnTo>
                  <a:lnTo>
                    <a:pt x="405201" y="14064"/>
                  </a:lnTo>
                  <a:lnTo>
                    <a:pt x="364784" y="24670"/>
                  </a:lnTo>
                  <a:lnTo>
                    <a:pt x="325755" y="38028"/>
                  </a:lnTo>
                  <a:lnTo>
                    <a:pt x="288249" y="54013"/>
                  </a:lnTo>
                  <a:lnTo>
                    <a:pt x="252404" y="72501"/>
                  </a:lnTo>
                  <a:lnTo>
                    <a:pt x="218358" y="93366"/>
                  </a:lnTo>
                  <a:lnTo>
                    <a:pt x="186248" y="116484"/>
                  </a:lnTo>
                  <a:lnTo>
                    <a:pt x="156209" y="141732"/>
                  </a:lnTo>
                  <a:lnTo>
                    <a:pt x="128381" y="168983"/>
                  </a:lnTo>
                  <a:lnTo>
                    <a:pt x="102900" y="198113"/>
                  </a:lnTo>
                  <a:lnTo>
                    <a:pt x="79903" y="228999"/>
                  </a:lnTo>
                  <a:lnTo>
                    <a:pt x="59527" y="261515"/>
                  </a:lnTo>
                  <a:lnTo>
                    <a:pt x="41910" y="295536"/>
                  </a:lnTo>
                  <a:lnTo>
                    <a:pt x="27188" y="330939"/>
                  </a:lnTo>
                  <a:lnTo>
                    <a:pt x="15499" y="367598"/>
                  </a:lnTo>
                  <a:lnTo>
                    <a:pt x="6979" y="405390"/>
                  </a:lnTo>
                  <a:lnTo>
                    <a:pt x="1767" y="444188"/>
                  </a:lnTo>
                  <a:lnTo>
                    <a:pt x="0" y="4838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9" name="object 10"/>
            <p:cNvSpPr txBox="1"/>
            <p:nvPr/>
          </p:nvSpPr>
          <p:spPr>
            <a:xfrm>
              <a:off x="1647925" y="1635930"/>
              <a:ext cx="751541" cy="914195"/>
            </a:xfrm>
            <a:prstGeom prst="rect">
              <a:avLst/>
            </a:prstGeom>
          </p:spPr>
          <p:txBody>
            <a:bodyPr wrap="square" lIns="0" tIns="45720" rIns="0" bIns="0" rtlCol="0">
              <a:noAutofit/>
            </a:bodyPr>
            <a:lstStyle/>
            <a:p>
              <a:pPr marL="12700">
                <a:lnSpc>
                  <a:spcPts val="7200"/>
                </a:lnSpc>
              </a:pPr>
              <a:r>
                <a:rPr lang="en-US"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rPr>
                <a:t>6</a:t>
              </a:r>
              <a:endParaRPr sz="6000" dirty="0">
                <a:solidFill>
                  <a:schemeClr val="tx1"/>
                </a:solidFill>
                <a:latin typeface="Bernard MT Condensed" panose="02050806060905020404" pitchFamily="18" charset="0"/>
                <a:cs typeface="Arial Black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04385" y="2931416"/>
            <a:ext cx="3606518" cy="1806279"/>
            <a:chOff x="4804385" y="2991050"/>
            <a:chExt cx="3606518" cy="180627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385" y="2995961"/>
              <a:ext cx="1801368" cy="180136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5753" y="2991050"/>
              <a:ext cx="1805150" cy="1806279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0167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776" y="522236"/>
            <a:ext cx="5424224" cy="408918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grpSp>
        <p:nvGrpSpPr>
          <p:cNvPr id="17" name="Group 16"/>
          <p:cNvGrpSpPr/>
          <p:nvPr/>
        </p:nvGrpSpPr>
        <p:grpSpPr>
          <a:xfrm>
            <a:off x="5975133" y="549340"/>
            <a:ext cx="4374925" cy="4001095"/>
            <a:chOff x="6069725" y="1060626"/>
            <a:chExt cx="4374925" cy="4001095"/>
          </a:xfrm>
        </p:grpSpPr>
        <p:sp>
          <p:nvSpPr>
            <p:cNvPr id="10" name="Rectangle 9"/>
            <p:cNvSpPr/>
            <p:nvPr/>
          </p:nvSpPr>
          <p:spPr>
            <a:xfrm>
              <a:off x="6069725" y="1060626"/>
              <a:ext cx="2869320" cy="400109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ctr" hangingPunct="0"/>
              <a:endParaRPr lang="en-US" sz="1800" b="1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/>
              <a:endParaRPr lang="en-US" sz="1800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/>
              <a:endParaRPr lang="en-US" sz="1800" b="1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/>
              <a:endParaRPr lang="en-US" sz="1800" b="1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/>
              <a:r>
                <a:rPr lang="en-US" sz="1800" b="1" u="sng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SPKPA 1/2018</a:t>
              </a:r>
            </a:p>
            <a:p>
              <a:pPr marL="87313" algn="ctr" hangingPunct="0"/>
              <a:endParaRPr lang="en-MY" sz="1800" dirty="0" smtClean="0"/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r>
                <a:rPr lang="en-MY" sz="1600" dirty="0" smtClean="0"/>
                <a:t>Carta </a:t>
              </a:r>
              <a:r>
                <a:rPr lang="en-MY" sz="1600" dirty="0" err="1"/>
                <a:t>alir</a:t>
              </a:r>
              <a:r>
                <a:rPr lang="en-MY" sz="1600" dirty="0"/>
                <a:t> </a:t>
              </a:r>
              <a:r>
                <a:rPr lang="en-MY" sz="1600" dirty="0" err="1"/>
                <a:t>hendaklah</a:t>
              </a:r>
              <a:r>
                <a:rPr lang="en-MY" sz="1600" dirty="0"/>
                <a:t> </a:t>
              </a:r>
              <a:r>
                <a:rPr lang="en-MY" sz="1600" dirty="0" err="1"/>
                <a:t>mengandungi</a:t>
              </a:r>
              <a:r>
                <a:rPr lang="en-MY" sz="1600" dirty="0"/>
                <a:t> </a:t>
              </a:r>
              <a:r>
                <a:rPr lang="en-MY" sz="1600" b="1" dirty="0" smtClean="0"/>
                <a:t>TEMPOH MASA </a:t>
              </a:r>
              <a:r>
                <a:rPr lang="en-MY" sz="1600" dirty="0" err="1" smtClean="0"/>
                <a:t>untuk</a:t>
              </a:r>
              <a:r>
                <a:rPr lang="en-MY" sz="1600" dirty="0" smtClean="0"/>
                <a:t> </a:t>
              </a:r>
              <a:r>
                <a:rPr lang="en-MY" sz="1600" dirty="0" err="1"/>
                <a:t>setiap</a:t>
              </a:r>
              <a:r>
                <a:rPr lang="en-MY" sz="1600" dirty="0"/>
                <a:t> proses </a:t>
              </a:r>
              <a:r>
                <a:rPr lang="en-MY" sz="1600" dirty="0" err="1"/>
                <a:t>kerja</a:t>
              </a:r>
              <a:r>
                <a:rPr lang="en-MY" sz="1600" dirty="0" smtClean="0"/>
                <a:t>.</a:t>
              </a:r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endParaRPr lang="en-MY" sz="1600" dirty="0" smtClean="0"/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r>
                <a:rPr lang="en-US" sz="1600" dirty="0" err="1" smtClean="0"/>
                <a:t>Jumlah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tempoh</a:t>
              </a:r>
              <a:r>
                <a:rPr lang="en-US" sz="1600" dirty="0" smtClean="0"/>
                <a:t> masa </a:t>
              </a:r>
              <a:r>
                <a:rPr lang="en-US" sz="1600" dirty="0" err="1" smtClean="0"/>
                <a:t>mestilah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selaras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dengan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Piagam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Pelanggan</a:t>
              </a:r>
              <a:r>
                <a:rPr lang="en-US" sz="1600" dirty="0" smtClean="0"/>
                <a:t>.</a:t>
              </a:r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endParaRPr lang="en-MY" sz="1800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239045" y="1231684"/>
              <a:ext cx="4205605" cy="732661"/>
              <a:chOff x="705350" y="305352"/>
              <a:chExt cx="4205605" cy="732661"/>
            </a:xfrm>
          </p:grpSpPr>
          <p:sp>
            <p:nvSpPr>
              <p:cNvPr id="13" name="Title 1"/>
              <p:cNvSpPr txBox="1">
                <a:spLocks/>
              </p:cNvSpPr>
              <p:nvPr/>
            </p:nvSpPr>
            <p:spPr>
              <a:xfrm>
                <a:off x="1366733" y="473345"/>
                <a:ext cx="3544222" cy="564668"/>
              </a:xfrm>
              <a:prstGeom prst="rect">
                <a:avLst/>
              </a:prstGeom>
            </p:spPr>
            <p:txBody>
              <a:bodyPr vert="horz" lIns="68580" tIns="34290" rIns="68580" bIns="34290" rtlCol="0" anchor="t"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r>
                  <a:rPr lang="ms-MY" sz="2000" b="1" dirty="0" smtClean="0">
                    <a:solidFill>
                      <a:schemeClr val="tx1"/>
                    </a:solidFill>
                    <a:latin typeface="Lato Black"/>
                    <a:cs typeface="Helvetica" panose="020B0604020202020204" pitchFamily="34" charset="0"/>
                  </a:rPr>
                  <a:t>  CARTA ALIR</a:t>
                </a:r>
                <a:endParaRPr lang="ms-MY" sz="2000" b="1" dirty="0">
                  <a:solidFill>
                    <a:schemeClr val="tx1"/>
                  </a:solidFill>
                  <a:latin typeface="Helvetica Light"/>
                  <a:cs typeface="Helvetica" panose="020B0604020202020204" pitchFamily="34" charset="0"/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705350" y="305352"/>
                <a:ext cx="777193" cy="641185"/>
                <a:chOff x="1400077" y="1635930"/>
                <a:chExt cx="1066800" cy="980195"/>
              </a:xfrm>
            </p:grpSpPr>
            <p:sp>
              <p:nvSpPr>
                <p:cNvPr id="15" name="object 14"/>
                <p:cNvSpPr/>
                <p:nvPr/>
              </p:nvSpPr>
              <p:spPr>
                <a:xfrm>
                  <a:off x="1400077" y="1648388"/>
                  <a:ext cx="1066800" cy="9677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6800" h="967739">
                      <a:moveTo>
                        <a:pt x="0" y="483870"/>
                      </a:moveTo>
                      <a:lnTo>
                        <a:pt x="1767" y="523551"/>
                      </a:lnTo>
                      <a:lnTo>
                        <a:pt x="6979" y="562349"/>
                      </a:lnTo>
                      <a:lnTo>
                        <a:pt x="15499" y="600141"/>
                      </a:lnTo>
                      <a:lnTo>
                        <a:pt x="27188" y="636800"/>
                      </a:lnTo>
                      <a:lnTo>
                        <a:pt x="41910" y="672203"/>
                      </a:lnTo>
                      <a:lnTo>
                        <a:pt x="59527" y="706224"/>
                      </a:lnTo>
                      <a:lnTo>
                        <a:pt x="79903" y="738740"/>
                      </a:lnTo>
                      <a:lnTo>
                        <a:pt x="102900" y="769626"/>
                      </a:lnTo>
                      <a:lnTo>
                        <a:pt x="128381" y="798756"/>
                      </a:lnTo>
                      <a:lnTo>
                        <a:pt x="156209" y="826008"/>
                      </a:lnTo>
                      <a:lnTo>
                        <a:pt x="186248" y="851255"/>
                      </a:lnTo>
                      <a:lnTo>
                        <a:pt x="218358" y="874373"/>
                      </a:lnTo>
                      <a:lnTo>
                        <a:pt x="252404" y="895238"/>
                      </a:lnTo>
                      <a:lnTo>
                        <a:pt x="288249" y="913726"/>
                      </a:lnTo>
                      <a:lnTo>
                        <a:pt x="325755" y="929711"/>
                      </a:lnTo>
                      <a:lnTo>
                        <a:pt x="364784" y="943069"/>
                      </a:lnTo>
                      <a:lnTo>
                        <a:pt x="405201" y="953675"/>
                      </a:lnTo>
                      <a:lnTo>
                        <a:pt x="446867" y="961406"/>
                      </a:lnTo>
                      <a:lnTo>
                        <a:pt x="489645" y="966135"/>
                      </a:lnTo>
                      <a:lnTo>
                        <a:pt x="533400" y="967739"/>
                      </a:lnTo>
                      <a:lnTo>
                        <a:pt x="577154" y="966135"/>
                      </a:lnTo>
                      <a:lnTo>
                        <a:pt x="619932" y="961406"/>
                      </a:lnTo>
                      <a:lnTo>
                        <a:pt x="661598" y="953675"/>
                      </a:lnTo>
                      <a:lnTo>
                        <a:pt x="702015" y="943069"/>
                      </a:lnTo>
                      <a:lnTo>
                        <a:pt x="741045" y="929711"/>
                      </a:lnTo>
                      <a:lnTo>
                        <a:pt x="778550" y="913726"/>
                      </a:lnTo>
                      <a:lnTo>
                        <a:pt x="814395" y="895238"/>
                      </a:lnTo>
                      <a:lnTo>
                        <a:pt x="848441" y="874373"/>
                      </a:lnTo>
                      <a:lnTo>
                        <a:pt x="880551" y="851255"/>
                      </a:lnTo>
                      <a:lnTo>
                        <a:pt x="910589" y="826008"/>
                      </a:lnTo>
                      <a:lnTo>
                        <a:pt x="938418" y="798756"/>
                      </a:lnTo>
                      <a:lnTo>
                        <a:pt x="963899" y="769626"/>
                      </a:lnTo>
                      <a:lnTo>
                        <a:pt x="986896" y="738740"/>
                      </a:lnTo>
                      <a:lnTo>
                        <a:pt x="1007272" y="706224"/>
                      </a:lnTo>
                      <a:lnTo>
                        <a:pt x="1024890" y="672203"/>
                      </a:lnTo>
                      <a:lnTo>
                        <a:pt x="1039611" y="636800"/>
                      </a:lnTo>
                      <a:lnTo>
                        <a:pt x="1051300" y="600141"/>
                      </a:lnTo>
                      <a:lnTo>
                        <a:pt x="1059820" y="562349"/>
                      </a:lnTo>
                      <a:lnTo>
                        <a:pt x="1065032" y="523551"/>
                      </a:lnTo>
                      <a:lnTo>
                        <a:pt x="1066800" y="483870"/>
                      </a:lnTo>
                      <a:lnTo>
                        <a:pt x="1065032" y="444188"/>
                      </a:lnTo>
                      <a:lnTo>
                        <a:pt x="1059820" y="405390"/>
                      </a:lnTo>
                      <a:lnTo>
                        <a:pt x="1051300" y="367598"/>
                      </a:lnTo>
                      <a:lnTo>
                        <a:pt x="1039611" y="330939"/>
                      </a:lnTo>
                      <a:lnTo>
                        <a:pt x="1024890" y="295536"/>
                      </a:lnTo>
                      <a:lnTo>
                        <a:pt x="1007272" y="261515"/>
                      </a:lnTo>
                      <a:lnTo>
                        <a:pt x="986896" y="228999"/>
                      </a:lnTo>
                      <a:lnTo>
                        <a:pt x="963899" y="198113"/>
                      </a:lnTo>
                      <a:lnTo>
                        <a:pt x="938418" y="168983"/>
                      </a:lnTo>
                      <a:lnTo>
                        <a:pt x="910589" y="141732"/>
                      </a:lnTo>
                      <a:lnTo>
                        <a:pt x="880551" y="116484"/>
                      </a:lnTo>
                      <a:lnTo>
                        <a:pt x="848441" y="93366"/>
                      </a:lnTo>
                      <a:lnTo>
                        <a:pt x="814395" y="72501"/>
                      </a:lnTo>
                      <a:lnTo>
                        <a:pt x="778550" y="54013"/>
                      </a:lnTo>
                      <a:lnTo>
                        <a:pt x="741045" y="38028"/>
                      </a:lnTo>
                      <a:lnTo>
                        <a:pt x="702015" y="24670"/>
                      </a:lnTo>
                      <a:lnTo>
                        <a:pt x="661598" y="14064"/>
                      </a:lnTo>
                      <a:lnTo>
                        <a:pt x="619932" y="6333"/>
                      </a:lnTo>
                      <a:lnTo>
                        <a:pt x="577154" y="1604"/>
                      </a:lnTo>
                      <a:lnTo>
                        <a:pt x="533400" y="0"/>
                      </a:lnTo>
                      <a:lnTo>
                        <a:pt x="489645" y="1604"/>
                      </a:lnTo>
                      <a:lnTo>
                        <a:pt x="446867" y="6333"/>
                      </a:lnTo>
                      <a:lnTo>
                        <a:pt x="405201" y="14064"/>
                      </a:lnTo>
                      <a:lnTo>
                        <a:pt x="364784" y="24670"/>
                      </a:lnTo>
                      <a:lnTo>
                        <a:pt x="325755" y="38028"/>
                      </a:lnTo>
                      <a:lnTo>
                        <a:pt x="288249" y="54013"/>
                      </a:lnTo>
                      <a:lnTo>
                        <a:pt x="252404" y="72501"/>
                      </a:lnTo>
                      <a:lnTo>
                        <a:pt x="218358" y="93366"/>
                      </a:lnTo>
                      <a:lnTo>
                        <a:pt x="186248" y="116484"/>
                      </a:lnTo>
                      <a:lnTo>
                        <a:pt x="156209" y="141732"/>
                      </a:lnTo>
                      <a:lnTo>
                        <a:pt x="128381" y="168983"/>
                      </a:lnTo>
                      <a:lnTo>
                        <a:pt x="102900" y="198113"/>
                      </a:lnTo>
                      <a:lnTo>
                        <a:pt x="79903" y="228999"/>
                      </a:lnTo>
                      <a:lnTo>
                        <a:pt x="59527" y="261515"/>
                      </a:lnTo>
                      <a:lnTo>
                        <a:pt x="41910" y="295536"/>
                      </a:lnTo>
                      <a:lnTo>
                        <a:pt x="27188" y="330939"/>
                      </a:lnTo>
                      <a:lnTo>
                        <a:pt x="15499" y="367598"/>
                      </a:lnTo>
                      <a:lnTo>
                        <a:pt x="6979" y="405390"/>
                      </a:lnTo>
                      <a:lnTo>
                        <a:pt x="1767" y="444188"/>
                      </a:lnTo>
                      <a:lnTo>
                        <a:pt x="0" y="48387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</p:spPr>
              <p:txBody>
                <a:bodyPr wrap="square" lIns="0" tIns="0" rIns="0" bIns="0" rtlCol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6" name="object 10"/>
                <p:cNvSpPr txBox="1"/>
                <p:nvPr/>
              </p:nvSpPr>
              <p:spPr>
                <a:xfrm>
                  <a:off x="1647925" y="1635930"/>
                  <a:ext cx="751541" cy="914195"/>
                </a:xfrm>
                <a:prstGeom prst="rect">
                  <a:avLst/>
                </a:prstGeom>
              </p:spPr>
              <p:txBody>
                <a:bodyPr wrap="square" lIns="0" tIns="45720" rIns="0" bIns="0" rtlCol="0">
                  <a:noAutofit/>
                </a:bodyPr>
                <a:lstStyle/>
                <a:p>
                  <a:pPr marL="12700">
                    <a:lnSpc>
                      <a:spcPts val="7200"/>
                    </a:lnSpc>
                  </a:pPr>
                  <a:r>
                    <a:rPr lang="en-US" sz="6000" dirty="0">
                      <a:solidFill>
                        <a:schemeClr val="tx1"/>
                      </a:solidFill>
                      <a:latin typeface="Bernard MT Condensed" panose="02050806060905020404" pitchFamily="18" charset="0"/>
                      <a:cs typeface="Arial Black"/>
                    </a:rPr>
                    <a:t>6</a:t>
                  </a:r>
                  <a:endParaRPr sz="6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endParaRPr>
                </a:p>
              </p:txBody>
            </p:sp>
          </p:grpSp>
        </p:grpSp>
      </p:grpSp>
      <p:sp>
        <p:nvSpPr>
          <p:cNvPr id="3" name="Rectangle 2"/>
          <p:cNvSpPr/>
          <p:nvPr/>
        </p:nvSpPr>
        <p:spPr>
          <a:xfrm>
            <a:off x="3786391" y="4157474"/>
            <a:ext cx="359941" cy="21745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1" name="Rectangle 10"/>
          <p:cNvSpPr/>
          <p:nvPr/>
        </p:nvSpPr>
        <p:spPr>
          <a:xfrm>
            <a:off x="3367004" y="509283"/>
            <a:ext cx="1102524" cy="23503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719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58" y="8273"/>
            <a:ext cx="1697263" cy="14723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2158" y="2016667"/>
            <a:ext cx="2920711" cy="19389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ms-MY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“Dokumen </a:t>
            </a:r>
            <a:r>
              <a:rPr lang="ms-MY" sz="2000" dirty="0">
                <a:latin typeface="Arial" panose="020B0604020202020204" pitchFamily="34" charset="0"/>
                <a:cs typeface="Arial" panose="020B0604020202020204" pitchFamily="34" charset="0"/>
              </a:rPr>
              <a:t>rujukan rasmi yang menjadi </a:t>
            </a:r>
            <a:r>
              <a:rPr lang="ms-MY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PANDUAN KERJA </a:t>
            </a:r>
            <a:r>
              <a:rPr lang="ms-MY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bagi </a:t>
            </a:r>
            <a:r>
              <a:rPr lang="ms-MY" sz="2000" dirty="0">
                <a:latin typeface="Arial" panose="020B0604020202020204" pitchFamily="34" charset="0"/>
                <a:cs typeface="Arial" panose="020B0604020202020204" pitchFamily="34" charset="0"/>
              </a:rPr>
              <a:t>sesuatu </a:t>
            </a:r>
            <a:r>
              <a:rPr lang="ms-MY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JAWATAN</a:t>
            </a:r>
            <a:r>
              <a:rPr lang="ms-MY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s-MY" sz="2000" dirty="0">
                <a:latin typeface="Arial" panose="020B0604020202020204" pitchFamily="34" charset="0"/>
                <a:cs typeface="Arial" panose="020B0604020202020204" pitchFamily="34" charset="0"/>
              </a:rPr>
              <a:t>dalam sesebuah </a:t>
            </a:r>
            <a:r>
              <a:rPr lang="ms-MY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organisasi”</a:t>
            </a:r>
            <a:endParaRPr lang="ms-MY" sz="2000" dirty="0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3788683" y="2739784"/>
            <a:ext cx="829435" cy="492758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105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6179" t="30990" r="51464" b="11198"/>
          <a:stretch/>
        </p:blipFill>
        <p:spPr>
          <a:xfrm>
            <a:off x="4853932" y="1559491"/>
            <a:ext cx="3183511" cy="31979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1915466" y="420657"/>
            <a:ext cx="6285134" cy="805280"/>
          </a:xfrm>
          <a:prstGeom prst="rect">
            <a:avLst/>
          </a:prstGeom>
        </p:spPr>
        <p:txBody>
          <a:bodyPr vert="horz" lIns="108745" tIns="54372" rIns="108745" bIns="54372" rtlCol="0">
            <a:no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3600" b="1" cap="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TAKRIFAN</a:t>
            </a:r>
            <a:r>
              <a:rPr lang="en-US" sz="4000" b="1" cap="all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</a:t>
            </a:r>
            <a:r>
              <a:rPr lang="en-US" sz="4000" b="1" cap="all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endParaRPr lang="en-US" sz="4000" b="1" cap="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8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53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36" y="281480"/>
            <a:ext cx="4052704" cy="458054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808789" y="614408"/>
            <a:ext cx="4335211" cy="2616101"/>
            <a:chOff x="463651" y="1879252"/>
            <a:chExt cx="4335211" cy="2616101"/>
          </a:xfrm>
        </p:grpSpPr>
        <p:sp>
          <p:nvSpPr>
            <p:cNvPr id="14" name="Rectangle 13"/>
            <p:cNvSpPr/>
            <p:nvPr/>
          </p:nvSpPr>
          <p:spPr>
            <a:xfrm>
              <a:off x="463651" y="1879252"/>
              <a:ext cx="4230993" cy="261610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r>
                <a:rPr lang="en-US" sz="1600" dirty="0" err="1" smtClean="0"/>
                <a:t>Berfungsi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sebagai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alat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perancangan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dan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kawalan</a:t>
              </a:r>
              <a:r>
                <a:rPr lang="en-US" sz="1600" dirty="0" smtClean="0"/>
                <a:t>.</a:t>
              </a:r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endParaRPr lang="en-MY" sz="1600" dirty="0" smtClean="0"/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r>
                <a:rPr lang="en-MY" sz="1600" dirty="0" err="1" smtClean="0"/>
                <a:t>Hendaklah</a:t>
              </a:r>
              <a:r>
                <a:rPr lang="en-MY" sz="1600" dirty="0" smtClean="0"/>
                <a:t> </a:t>
              </a:r>
              <a:r>
                <a:rPr lang="en-MY" sz="1600" dirty="0" err="1" smtClean="0"/>
                <a:t>sejajar</a:t>
              </a:r>
              <a:r>
                <a:rPr lang="en-MY" sz="1600" dirty="0" smtClean="0"/>
                <a:t> </a:t>
              </a:r>
              <a:r>
                <a:rPr lang="en-MY" sz="1600" dirty="0" err="1" smtClean="0"/>
                <a:t>dengan</a:t>
              </a:r>
              <a:r>
                <a:rPr lang="en-MY" sz="1600" dirty="0" smtClean="0"/>
                <a:t> </a:t>
              </a:r>
              <a:r>
                <a:rPr lang="en-MY" sz="1600" b="1" dirty="0" smtClean="0"/>
                <a:t>PROSES KERJA.</a:t>
              </a:r>
              <a:endParaRPr lang="en-MY" sz="1600" b="1" dirty="0"/>
            </a:p>
          </p:txBody>
        </p:sp>
        <p:sp>
          <p:nvSpPr>
            <p:cNvPr id="15" name="Title 1"/>
            <p:cNvSpPr txBox="1">
              <a:spLocks/>
            </p:cNvSpPr>
            <p:nvPr/>
          </p:nvSpPr>
          <p:spPr>
            <a:xfrm>
              <a:off x="1254640" y="2183844"/>
              <a:ext cx="3544222" cy="564668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  SENARAI SEMAK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593256" y="2015851"/>
              <a:ext cx="799029" cy="641185"/>
              <a:chOff x="1400077" y="1635930"/>
              <a:chExt cx="1096773" cy="980195"/>
            </a:xfrm>
          </p:grpSpPr>
          <p:sp>
            <p:nvSpPr>
              <p:cNvPr id="17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18" name="object 10"/>
              <p:cNvSpPr txBox="1"/>
              <p:nvPr/>
            </p:nvSpPr>
            <p:spPr>
              <a:xfrm>
                <a:off x="1745309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 smtClean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7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5350544" y="3535101"/>
            <a:ext cx="3312608" cy="1239706"/>
            <a:chOff x="5121944" y="3237701"/>
            <a:chExt cx="3749046" cy="1624319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6671" y="3237701"/>
              <a:ext cx="1624319" cy="1624319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1944" y="3844161"/>
              <a:ext cx="1978078" cy="9583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179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23" y="239234"/>
            <a:ext cx="3680524" cy="360506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48" y="3998530"/>
            <a:ext cx="4181475" cy="9144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4584946" y="337531"/>
            <a:ext cx="4230993" cy="3046988"/>
            <a:chOff x="4584946" y="495191"/>
            <a:chExt cx="4230993" cy="3046988"/>
          </a:xfrm>
        </p:grpSpPr>
        <p:sp>
          <p:nvSpPr>
            <p:cNvPr id="5" name="Rectangle 4"/>
            <p:cNvSpPr/>
            <p:nvPr/>
          </p:nvSpPr>
          <p:spPr>
            <a:xfrm>
              <a:off x="4584946" y="495191"/>
              <a:ext cx="4230993" cy="30469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ctr" hangingPunct="0"/>
              <a:endParaRPr lang="en-US" sz="1800" dirty="0" smtClean="0"/>
            </a:p>
            <a:p>
              <a:pPr marL="87313" algn="ctr" hangingPunct="0"/>
              <a:endParaRPr lang="en-US" sz="1800" dirty="0" smtClean="0"/>
            </a:p>
            <a:p>
              <a:pPr marL="87313" algn="ctr" hangingPunct="0"/>
              <a:r>
                <a:rPr lang="en-US" sz="1800" dirty="0" err="1" smtClean="0"/>
                <a:t>Menjadi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sumber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rujukan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untuk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memastikan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pematuhan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kepada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peraturan</a:t>
              </a:r>
              <a:r>
                <a:rPr lang="en-US" sz="1800" dirty="0" smtClean="0"/>
                <a:t> yang </a:t>
              </a:r>
              <a:r>
                <a:rPr lang="en-US" sz="1800" dirty="0" err="1" smtClean="0"/>
                <a:t>ditetapkan</a:t>
              </a:r>
              <a:endParaRPr lang="en-US" sz="1800" dirty="0" smtClean="0"/>
            </a:p>
            <a:p>
              <a:pPr marL="373063" indent="-285750" hangingPunct="0">
                <a:buFont typeface="Wingdings" panose="05000000000000000000" pitchFamily="2" charset="2"/>
                <a:buChar char="q"/>
              </a:pPr>
              <a:endParaRPr lang="en-MY" sz="1800" dirty="0" smtClean="0"/>
            </a:p>
          </p:txBody>
        </p:sp>
        <p:sp>
          <p:nvSpPr>
            <p:cNvPr id="6" name="Title 1"/>
            <p:cNvSpPr txBox="1">
              <a:spLocks/>
            </p:cNvSpPr>
            <p:nvPr/>
          </p:nvSpPr>
          <p:spPr>
            <a:xfrm>
              <a:off x="5268593" y="697821"/>
              <a:ext cx="3544222" cy="1532999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SENARAI </a:t>
              </a:r>
            </a:p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UNDANG-UNDANG, PERATURAN DAN PUNCA KUASA</a:t>
              </a:r>
            </a:p>
            <a:p>
              <a:pPr algn="ctr"/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701528" y="612820"/>
              <a:ext cx="777193" cy="641185"/>
              <a:chOff x="1400077" y="1635930"/>
              <a:chExt cx="1066800" cy="980195"/>
            </a:xfrm>
          </p:grpSpPr>
          <p:sp>
            <p:nvSpPr>
              <p:cNvPr id="8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9" name="object 10"/>
              <p:cNvSpPr txBox="1"/>
              <p:nvPr/>
            </p:nvSpPr>
            <p:spPr>
              <a:xfrm>
                <a:off x="1680386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8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4895394" y="3461457"/>
            <a:ext cx="3641633" cy="1627705"/>
            <a:chOff x="5029404" y="3477223"/>
            <a:chExt cx="3641633" cy="162770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404" y="3516552"/>
              <a:ext cx="1491129" cy="158837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1479" y="3477223"/>
              <a:ext cx="2079558" cy="16026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339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009" y="2022089"/>
            <a:ext cx="5289405" cy="292269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05027" y="370048"/>
            <a:ext cx="3415636" cy="3370153"/>
            <a:chOff x="463652" y="1879252"/>
            <a:chExt cx="3415636" cy="3370153"/>
          </a:xfrm>
        </p:grpSpPr>
        <p:sp>
          <p:nvSpPr>
            <p:cNvPr id="11" name="Rectangle 10"/>
            <p:cNvSpPr/>
            <p:nvPr/>
          </p:nvSpPr>
          <p:spPr>
            <a:xfrm>
              <a:off x="463652" y="1879252"/>
              <a:ext cx="3415636" cy="337015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87313" algn="just" hangingPunct="0">
                <a:lnSpc>
                  <a:spcPct val="150000"/>
                </a:lnSpc>
              </a:pPr>
              <a:endParaRPr lang="en-US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1800" dirty="0" err="1"/>
                <a:t>Borang</a:t>
              </a:r>
              <a:r>
                <a:rPr lang="en-US" sz="1800" dirty="0"/>
                <a:t> yang </a:t>
              </a:r>
              <a:r>
                <a:rPr lang="en-US" sz="1800" dirty="0" err="1"/>
                <a:t>tidak</a:t>
              </a:r>
              <a:r>
                <a:rPr lang="en-US" sz="1800" dirty="0"/>
                <a:t> </a:t>
              </a:r>
              <a:r>
                <a:rPr lang="en-US" sz="1800" dirty="0" err="1"/>
                <a:t>ditentukan</a:t>
              </a:r>
              <a:r>
                <a:rPr lang="en-US" sz="1800" dirty="0"/>
                <a:t> </a:t>
              </a:r>
              <a:r>
                <a:rPr lang="en-US" sz="1800" dirty="0" err="1"/>
                <a:t>kod</a:t>
              </a:r>
              <a:r>
                <a:rPr lang="en-US" sz="1800" dirty="0"/>
                <a:t> </a:t>
              </a:r>
              <a:r>
                <a:rPr lang="en-US" sz="1800" dirty="0" err="1"/>
                <a:t>oleh</a:t>
              </a:r>
              <a:r>
                <a:rPr lang="en-US" sz="1800" dirty="0"/>
                <a:t> </a:t>
              </a:r>
              <a:r>
                <a:rPr lang="en-US" sz="1800" dirty="0" err="1" smtClean="0"/>
                <a:t>undang-undang</a:t>
              </a:r>
              <a:r>
                <a:rPr lang="en-US" sz="1800" dirty="0"/>
                <a:t>/ </a:t>
              </a:r>
              <a:r>
                <a:rPr lang="en-US" sz="1800" dirty="0" err="1"/>
                <a:t>peraturan</a:t>
              </a:r>
              <a:r>
                <a:rPr lang="en-US" sz="1800" dirty="0"/>
                <a:t>/ </a:t>
              </a:r>
              <a:r>
                <a:rPr lang="en-US" sz="1800" dirty="0" err="1"/>
                <a:t>pekeliling</a:t>
              </a:r>
              <a:r>
                <a:rPr lang="en-US" sz="1800" dirty="0"/>
                <a:t> </a:t>
              </a:r>
              <a:r>
                <a:rPr lang="en-US" sz="1800" dirty="0" err="1"/>
                <a:t>dan</a:t>
              </a:r>
              <a:r>
                <a:rPr lang="en-US" sz="1800" dirty="0"/>
                <a:t> </a:t>
              </a:r>
              <a:r>
                <a:rPr lang="en-US" sz="1800" dirty="0" err="1"/>
                <a:t>sebagainya</a:t>
              </a:r>
              <a:r>
                <a:rPr lang="en-US" sz="1800" dirty="0"/>
                <a:t> </a:t>
              </a:r>
              <a:r>
                <a:rPr lang="en-US" sz="1800" dirty="0" err="1"/>
                <a:t>hendaklah</a:t>
              </a:r>
              <a:r>
                <a:rPr lang="en-US" sz="1800" dirty="0"/>
                <a:t> </a:t>
              </a:r>
              <a:r>
                <a:rPr lang="en-US" sz="1800" dirty="0" err="1"/>
                <a:t>ditetapkan</a:t>
              </a:r>
              <a:r>
                <a:rPr lang="en-US" sz="1800" dirty="0"/>
                <a:t> </a:t>
              </a:r>
              <a:r>
                <a:rPr lang="en-US" sz="1800" dirty="0" err="1"/>
                <a:t>kodnya</a:t>
              </a:r>
              <a:r>
                <a:rPr lang="en-US" sz="1800" dirty="0"/>
                <a:t> </a:t>
              </a:r>
              <a:endParaRPr lang="en-US" sz="1800" dirty="0" smtClean="0"/>
            </a:p>
            <a:p>
              <a:pPr algn="ctr"/>
              <a:r>
                <a:rPr lang="en-US" sz="1800" dirty="0" err="1" smtClean="0"/>
                <a:t>oleh</a:t>
              </a:r>
              <a:r>
                <a:rPr lang="en-US" sz="1800" dirty="0" smtClean="0"/>
                <a:t> </a:t>
              </a:r>
              <a:r>
                <a:rPr lang="en-US" sz="1800" dirty="0" err="1" smtClean="0"/>
                <a:t>Jabatan</a:t>
              </a:r>
              <a:endParaRPr lang="en-US" sz="1800" dirty="0"/>
            </a:p>
            <a:p>
              <a:pPr marL="87313" algn="just" hangingPunct="0">
                <a:lnSpc>
                  <a:spcPct val="150000"/>
                </a:lnSpc>
              </a:pPr>
              <a:endParaRPr lang="en-US" b="1" dirty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itle 1"/>
            <p:cNvSpPr txBox="1">
              <a:spLocks/>
            </p:cNvSpPr>
            <p:nvPr/>
          </p:nvSpPr>
          <p:spPr>
            <a:xfrm>
              <a:off x="1538421" y="2105013"/>
              <a:ext cx="1623537" cy="870381"/>
            </a:xfrm>
            <a:prstGeom prst="rect">
              <a:avLst/>
            </a:prstGeom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SENARAI </a:t>
              </a:r>
            </a:p>
            <a:p>
              <a:pPr algn="ctr"/>
              <a:r>
                <a:rPr lang="ms-MY" sz="24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BORANG</a:t>
              </a:r>
              <a:endParaRPr lang="ms-MY" sz="2400" b="1" dirty="0">
                <a:solidFill>
                  <a:schemeClr val="tx1"/>
                </a:solidFill>
                <a:latin typeface="Helvetica Light"/>
                <a:cs typeface="Helvetica" panose="020B0604020202020204" pitchFamily="34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93257" y="2015851"/>
              <a:ext cx="777193" cy="641185"/>
              <a:chOff x="1400077" y="1635930"/>
              <a:chExt cx="1066800" cy="980195"/>
            </a:xfrm>
          </p:grpSpPr>
          <p:sp>
            <p:nvSpPr>
              <p:cNvPr id="14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15" name="object 10"/>
              <p:cNvSpPr txBox="1"/>
              <p:nvPr/>
            </p:nvSpPr>
            <p:spPr>
              <a:xfrm>
                <a:off x="1680386" y="1635930"/>
                <a:ext cx="751541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6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9</a:t>
                </a:r>
                <a:endParaRPr sz="6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656229" y="188691"/>
            <a:ext cx="3675847" cy="1718936"/>
            <a:chOff x="2338698" y="3063774"/>
            <a:chExt cx="4361486" cy="203835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1834" y="3063774"/>
              <a:ext cx="2038350" cy="203835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698" y="3063774"/>
              <a:ext cx="2057400" cy="203835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01572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77998" y="346401"/>
            <a:ext cx="8588003" cy="3046989"/>
            <a:chOff x="315928" y="590767"/>
            <a:chExt cx="8588003" cy="3046989"/>
          </a:xfrm>
        </p:grpSpPr>
        <p:grpSp>
          <p:nvGrpSpPr>
            <p:cNvPr id="2" name="Group 1"/>
            <p:cNvGrpSpPr/>
            <p:nvPr/>
          </p:nvGrpSpPr>
          <p:grpSpPr>
            <a:xfrm>
              <a:off x="315928" y="590767"/>
              <a:ext cx="4886433" cy="3046989"/>
              <a:chOff x="463652" y="1879252"/>
              <a:chExt cx="3650703" cy="178757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463652" y="1879252"/>
                <a:ext cx="3506011" cy="178757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87313" algn="just" hangingPunct="0">
                  <a:lnSpc>
                    <a:spcPct val="150000"/>
                  </a:lnSpc>
                </a:pPr>
                <a:endParaRPr lang="en-US" dirty="0" smtClean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7313" algn="just" hangingPunct="0">
                  <a:lnSpc>
                    <a:spcPct val="150000"/>
                  </a:lnSpc>
                </a:pPr>
                <a:endParaRPr lang="en-US" dirty="0" smtClean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7313" algn="just" hangingPunct="0">
                  <a:lnSpc>
                    <a:spcPct val="150000"/>
                  </a:lnSpc>
                </a:pPr>
                <a:endParaRPr lang="en-US" dirty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87313" algn="just" hangingPunct="0">
                  <a:lnSpc>
                    <a:spcPct val="150000"/>
                  </a:lnSpc>
                </a:pPr>
                <a:endParaRPr lang="en-US" dirty="0" smtClean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sz="1800" b="1" dirty="0" smtClean="0"/>
              </a:p>
              <a:p>
                <a:pPr algn="ctr">
                  <a:lnSpc>
                    <a:spcPct val="150000"/>
                  </a:lnSpc>
                </a:pPr>
                <a:r>
                  <a:rPr lang="en-US" sz="1800" b="1" dirty="0" err="1" smtClean="0"/>
                  <a:t>Lantikan</a:t>
                </a:r>
                <a:r>
                  <a:rPr lang="en-US" sz="1800" b="1" dirty="0" smtClean="0"/>
                  <a:t> </a:t>
                </a:r>
                <a:r>
                  <a:rPr lang="en-US" sz="1800" b="1" dirty="0" err="1"/>
                  <a:t>rasmi</a:t>
                </a:r>
                <a:r>
                  <a:rPr lang="en-US" sz="1800" b="1" dirty="0"/>
                  <a:t> </a:t>
                </a:r>
                <a:r>
                  <a:rPr lang="en-US" sz="1800" b="1" dirty="0" err="1"/>
                  <a:t>mengikut</a:t>
                </a:r>
                <a:r>
                  <a:rPr lang="en-US" sz="1800" b="1" dirty="0"/>
                  <a:t> </a:t>
                </a:r>
                <a:r>
                  <a:rPr lang="en-US" sz="1800" b="1" dirty="0" err="1"/>
                  <a:t>jawatan</a:t>
                </a:r>
                <a:r>
                  <a:rPr lang="en-US" sz="1800" b="1" dirty="0"/>
                  <a:t> </a:t>
                </a:r>
                <a:endParaRPr lang="en-US" sz="1800" b="1" dirty="0" smtClean="0"/>
              </a:p>
              <a:p>
                <a:pPr algn="ctr">
                  <a:lnSpc>
                    <a:spcPct val="150000"/>
                  </a:lnSpc>
                </a:pPr>
                <a:r>
                  <a:rPr lang="en-US" sz="1800" b="1" dirty="0" err="1" smtClean="0"/>
                  <a:t>dan</a:t>
                </a:r>
                <a:r>
                  <a:rPr lang="en-US" sz="1800" b="1" dirty="0" smtClean="0"/>
                  <a:t> </a:t>
                </a:r>
                <a:r>
                  <a:rPr lang="en-US" sz="1800" b="1" dirty="0" err="1"/>
                  <a:t>sekurang-kurangnya</a:t>
                </a:r>
                <a:r>
                  <a:rPr lang="en-US" sz="1800" b="1" dirty="0"/>
                  <a:t> </a:t>
                </a:r>
                <a:endParaRPr lang="en-US" sz="1800" b="1" dirty="0" smtClean="0"/>
              </a:p>
              <a:p>
                <a:pPr algn="ctr">
                  <a:lnSpc>
                    <a:spcPct val="150000"/>
                  </a:lnSpc>
                </a:pPr>
                <a:r>
                  <a:rPr lang="en-US" sz="1800" b="1" dirty="0" err="1" smtClean="0"/>
                  <a:t>untuk</a:t>
                </a:r>
                <a:r>
                  <a:rPr lang="en-US" sz="1800" b="1" dirty="0" smtClean="0"/>
                  <a:t> </a:t>
                </a:r>
                <a:r>
                  <a:rPr lang="en-US" sz="1800" b="1" dirty="0" err="1"/>
                  <a:t>tempoh</a:t>
                </a:r>
                <a:r>
                  <a:rPr lang="en-US" sz="1800" b="1" dirty="0"/>
                  <a:t> </a:t>
                </a:r>
                <a:r>
                  <a:rPr lang="en-US" sz="1800" b="1" dirty="0" err="1"/>
                  <a:t>setahun</a:t>
                </a:r>
                <a:r>
                  <a:rPr lang="en-US" sz="1800" b="1" dirty="0" smtClean="0"/>
                  <a:t>.</a:t>
                </a:r>
                <a:endParaRPr lang="ms-MY" sz="1800" b="1" dirty="0"/>
              </a:p>
            </p:txBody>
          </p:sp>
          <p:sp>
            <p:nvSpPr>
              <p:cNvPr id="4" name="Title 1"/>
              <p:cNvSpPr txBox="1">
                <a:spLocks/>
              </p:cNvSpPr>
              <p:nvPr/>
            </p:nvSpPr>
            <p:spPr>
              <a:xfrm>
                <a:off x="1160218" y="2127393"/>
                <a:ext cx="2954137" cy="564668"/>
              </a:xfrm>
              <a:prstGeom prst="rect">
                <a:avLst/>
              </a:prstGeom>
            </p:spPr>
            <p:txBody>
              <a:bodyPr vert="horz" lIns="68580" tIns="34290" rIns="68580" bIns="34290" rtlCol="0" anchor="t">
                <a:noAutofit/>
              </a:bodyPr>
              <a:lstStyle>
                <a:lvl1pPr algn="l" defTabSz="457200" rtl="0" eaLnBrk="1" latinLnBrk="0" hangingPunct="1">
                  <a:spcBef>
                    <a:spcPct val="0"/>
                  </a:spcBef>
                  <a:buNone/>
                  <a:defRPr sz="36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algn="ctr"/>
                <a:r>
                  <a:rPr lang="ms-MY" sz="2200" b="1" dirty="0" smtClean="0">
                    <a:solidFill>
                      <a:schemeClr val="tx1"/>
                    </a:solidFill>
                    <a:latin typeface="Lato Black"/>
                    <a:cs typeface="Helvetica" panose="020B0604020202020204" pitchFamily="34" charset="0"/>
                  </a:rPr>
                  <a:t>SENARAI </a:t>
                </a:r>
              </a:p>
              <a:p>
                <a:pPr algn="ctr"/>
                <a:r>
                  <a:rPr lang="ms-MY" sz="2200" b="1" dirty="0" smtClean="0">
                    <a:solidFill>
                      <a:schemeClr val="tx1"/>
                    </a:solidFill>
                    <a:latin typeface="Lato Black"/>
                    <a:cs typeface="Helvetica" panose="020B0604020202020204" pitchFamily="34" charset="0"/>
                  </a:rPr>
                  <a:t>JAWATANKUASA YANG DIANGGOTAI</a:t>
                </a:r>
                <a:endParaRPr lang="ms-MY" sz="2200" b="1" dirty="0">
                  <a:solidFill>
                    <a:schemeClr val="tx1"/>
                  </a:solidFill>
                  <a:latin typeface="Helvetica Light"/>
                  <a:cs typeface="Helvetica" panose="020B0604020202020204" pitchFamily="34" charset="0"/>
                </a:endParaRP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593256" y="2024001"/>
                <a:ext cx="777193" cy="633036"/>
                <a:chOff x="1400077" y="1648388"/>
                <a:chExt cx="1066800" cy="967737"/>
              </a:xfrm>
            </p:grpSpPr>
            <p:sp>
              <p:nvSpPr>
                <p:cNvPr id="6" name="object 14"/>
                <p:cNvSpPr/>
                <p:nvPr/>
              </p:nvSpPr>
              <p:spPr>
                <a:xfrm>
                  <a:off x="1400077" y="1648388"/>
                  <a:ext cx="1066800" cy="9677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6800" h="967739">
                      <a:moveTo>
                        <a:pt x="0" y="483870"/>
                      </a:moveTo>
                      <a:lnTo>
                        <a:pt x="1767" y="523551"/>
                      </a:lnTo>
                      <a:lnTo>
                        <a:pt x="6979" y="562349"/>
                      </a:lnTo>
                      <a:lnTo>
                        <a:pt x="15499" y="600141"/>
                      </a:lnTo>
                      <a:lnTo>
                        <a:pt x="27188" y="636800"/>
                      </a:lnTo>
                      <a:lnTo>
                        <a:pt x="41910" y="672203"/>
                      </a:lnTo>
                      <a:lnTo>
                        <a:pt x="59527" y="706224"/>
                      </a:lnTo>
                      <a:lnTo>
                        <a:pt x="79903" y="738740"/>
                      </a:lnTo>
                      <a:lnTo>
                        <a:pt x="102900" y="769626"/>
                      </a:lnTo>
                      <a:lnTo>
                        <a:pt x="128381" y="798756"/>
                      </a:lnTo>
                      <a:lnTo>
                        <a:pt x="156209" y="826008"/>
                      </a:lnTo>
                      <a:lnTo>
                        <a:pt x="186248" y="851255"/>
                      </a:lnTo>
                      <a:lnTo>
                        <a:pt x="218358" y="874373"/>
                      </a:lnTo>
                      <a:lnTo>
                        <a:pt x="252404" y="895238"/>
                      </a:lnTo>
                      <a:lnTo>
                        <a:pt x="288249" y="913726"/>
                      </a:lnTo>
                      <a:lnTo>
                        <a:pt x="325755" y="929711"/>
                      </a:lnTo>
                      <a:lnTo>
                        <a:pt x="364784" y="943069"/>
                      </a:lnTo>
                      <a:lnTo>
                        <a:pt x="405201" y="953675"/>
                      </a:lnTo>
                      <a:lnTo>
                        <a:pt x="446867" y="961406"/>
                      </a:lnTo>
                      <a:lnTo>
                        <a:pt x="489645" y="966135"/>
                      </a:lnTo>
                      <a:lnTo>
                        <a:pt x="533400" y="967739"/>
                      </a:lnTo>
                      <a:lnTo>
                        <a:pt x="577154" y="966135"/>
                      </a:lnTo>
                      <a:lnTo>
                        <a:pt x="619932" y="961406"/>
                      </a:lnTo>
                      <a:lnTo>
                        <a:pt x="661598" y="953675"/>
                      </a:lnTo>
                      <a:lnTo>
                        <a:pt x="702015" y="943069"/>
                      </a:lnTo>
                      <a:lnTo>
                        <a:pt x="741045" y="929711"/>
                      </a:lnTo>
                      <a:lnTo>
                        <a:pt x="778550" y="913726"/>
                      </a:lnTo>
                      <a:lnTo>
                        <a:pt x="814395" y="895238"/>
                      </a:lnTo>
                      <a:lnTo>
                        <a:pt x="848441" y="874373"/>
                      </a:lnTo>
                      <a:lnTo>
                        <a:pt x="880551" y="851255"/>
                      </a:lnTo>
                      <a:lnTo>
                        <a:pt x="910589" y="826008"/>
                      </a:lnTo>
                      <a:lnTo>
                        <a:pt x="938418" y="798756"/>
                      </a:lnTo>
                      <a:lnTo>
                        <a:pt x="963899" y="769626"/>
                      </a:lnTo>
                      <a:lnTo>
                        <a:pt x="986896" y="738740"/>
                      </a:lnTo>
                      <a:lnTo>
                        <a:pt x="1007272" y="706224"/>
                      </a:lnTo>
                      <a:lnTo>
                        <a:pt x="1024890" y="672203"/>
                      </a:lnTo>
                      <a:lnTo>
                        <a:pt x="1039611" y="636800"/>
                      </a:lnTo>
                      <a:lnTo>
                        <a:pt x="1051300" y="600141"/>
                      </a:lnTo>
                      <a:lnTo>
                        <a:pt x="1059820" y="562349"/>
                      </a:lnTo>
                      <a:lnTo>
                        <a:pt x="1065032" y="523551"/>
                      </a:lnTo>
                      <a:lnTo>
                        <a:pt x="1066800" y="483870"/>
                      </a:lnTo>
                      <a:lnTo>
                        <a:pt x="1065032" y="444188"/>
                      </a:lnTo>
                      <a:lnTo>
                        <a:pt x="1059820" y="405390"/>
                      </a:lnTo>
                      <a:lnTo>
                        <a:pt x="1051300" y="367598"/>
                      </a:lnTo>
                      <a:lnTo>
                        <a:pt x="1039611" y="330939"/>
                      </a:lnTo>
                      <a:lnTo>
                        <a:pt x="1024890" y="295536"/>
                      </a:lnTo>
                      <a:lnTo>
                        <a:pt x="1007272" y="261515"/>
                      </a:lnTo>
                      <a:lnTo>
                        <a:pt x="986896" y="228999"/>
                      </a:lnTo>
                      <a:lnTo>
                        <a:pt x="963899" y="198113"/>
                      </a:lnTo>
                      <a:lnTo>
                        <a:pt x="938418" y="168983"/>
                      </a:lnTo>
                      <a:lnTo>
                        <a:pt x="910589" y="141732"/>
                      </a:lnTo>
                      <a:lnTo>
                        <a:pt x="880551" y="116484"/>
                      </a:lnTo>
                      <a:lnTo>
                        <a:pt x="848441" y="93366"/>
                      </a:lnTo>
                      <a:lnTo>
                        <a:pt x="814395" y="72501"/>
                      </a:lnTo>
                      <a:lnTo>
                        <a:pt x="778550" y="54013"/>
                      </a:lnTo>
                      <a:lnTo>
                        <a:pt x="741045" y="38028"/>
                      </a:lnTo>
                      <a:lnTo>
                        <a:pt x="702015" y="24670"/>
                      </a:lnTo>
                      <a:lnTo>
                        <a:pt x="661598" y="14064"/>
                      </a:lnTo>
                      <a:lnTo>
                        <a:pt x="619932" y="6333"/>
                      </a:lnTo>
                      <a:lnTo>
                        <a:pt x="577154" y="1604"/>
                      </a:lnTo>
                      <a:lnTo>
                        <a:pt x="533400" y="0"/>
                      </a:lnTo>
                      <a:lnTo>
                        <a:pt x="489645" y="1604"/>
                      </a:lnTo>
                      <a:lnTo>
                        <a:pt x="446867" y="6333"/>
                      </a:lnTo>
                      <a:lnTo>
                        <a:pt x="405201" y="14064"/>
                      </a:lnTo>
                      <a:lnTo>
                        <a:pt x="364784" y="24670"/>
                      </a:lnTo>
                      <a:lnTo>
                        <a:pt x="325755" y="38028"/>
                      </a:lnTo>
                      <a:lnTo>
                        <a:pt x="288249" y="54013"/>
                      </a:lnTo>
                      <a:lnTo>
                        <a:pt x="252404" y="72501"/>
                      </a:lnTo>
                      <a:lnTo>
                        <a:pt x="218358" y="93366"/>
                      </a:lnTo>
                      <a:lnTo>
                        <a:pt x="186248" y="116484"/>
                      </a:lnTo>
                      <a:lnTo>
                        <a:pt x="156209" y="141732"/>
                      </a:lnTo>
                      <a:lnTo>
                        <a:pt x="128381" y="168983"/>
                      </a:lnTo>
                      <a:lnTo>
                        <a:pt x="102900" y="198113"/>
                      </a:lnTo>
                      <a:lnTo>
                        <a:pt x="79903" y="228999"/>
                      </a:lnTo>
                      <a:lnTo>
                        <a:pt x="59527" y="261515"/>
                      </a:lnTo>
                      <a:lnTo>
                        <a:pt x="41910" y="295536"/>
                      </a:lnTo>
                      <a:lnTo>
                        <a:pt x="27188" y="330939"/>
                      </a:lnTo>
                      <a:lnTo>
                        <a:pt x="15499" y="367598"/>
                      </a:lnTo>
                      <a:lnTo>
                        <a:pt x="6979" y="405390"/>
                      </a:lnTo>
                      <a:lnTo>
                        <a:pt x="1767" y="444188"/>
                      </a:lnTo>
                      <a:lnTo>
                        <a:pt x="0" y="48387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</p:spPr>
              <p:txBody>
                <a:bodyPr wrap="square" lIns="0" tIns="0" rIns="0" bIns="0" rtlCol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7" name="object 10"/>
                <p:cNvSpPr txBox="1"/>
                <p:nvPr/>
              </p:nvSpPr>
              <p:spPr>
                <a:xfrm>
                  <a:off x="1598686" y="1701930"/>
                  <a:ext cx="751541" cy="914195"/>
                </a:xfrm>
                <a:prstGeom prst="rect">
                  <a:avLst/>
                </a:prstGeom>
              </p:spPr>
              <p:txBody>
                <a:bodyPr wrap="square" lIns="0" tIns="45720" rIns="0" bIns="0" rtlCol="0">
                  <a:noAutofit/>
                </a:bodyPr>
                <a:lstStyle/>
                <a:p>
                  <a:pPr marL="12700">
                    <a:lnSpc>
                      <a:spcPts val="7200"/>
                    </a:lnSpc>
                  </a:pPr>
                  <a:r>
                    <a:rPr lang="en-US" sz="6000" dirty="0" smtClean="0">
                      <a:solidFill>
                        <a:schemeClr val="tx1"/>
                      </a:solidFill>
                      <a:latin typeface="Bernard MT Condensed" panose="02050806060905020404" pitchFamily="18" charset="0"/>
                      <a:cs typeface="Arial Black"/>
                    </a:rPr>
                    <a:t>10</a:t>
                  </a:r>
                  <a:endParaRPr sz="6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endParaRPr>
                </a:p>
              </p:txBody>
            </p:sp>
          </p:grpSp>
        </p:grpSp>
        <p:sp>
          <p:nvSpPr>
            <p:cNvPr id="12" name="Title 1"/>
            <p:cNvSpPr txBox="1">
              <a:spLocks/>
            </p:cNvSpPr>
            <p:nvPr/>
          </p:nvSpPr>
          <p:spPr>
            <a:xfrm>
              <a:off x="5296767" y="1574568"/>
              <a:ext cx="3607164" cy="2063188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  <p:txBody>
            <a:bodyPr vert="horz" lIns="68580" tIns="34290" rIns="68580" bIns="34290" rtlCol="0" anchor="t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36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just"/>
              <a:r>
                <a:rPr lang="ms-MY" sz="12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Lembaga Tatatertib (LTT) Kumpulan Pengurusan (No.1)</a:t>
              </a:r>
            </a:p>
            <a:p>
              <a:pPr algn="just"/>
              <a:endParaRPr lang="ms-MY" sz="1200" b="1" dirty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endParaRPr>
            </a:p>
            <a:p>
              <a:pPr algn="just"/>
              <a:r>
                <a:rPr lang="ms-MY" sz="12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Pengerusi:  YBhg. Tan Sri KSN</a:t>
              </a:r>
            </a:p>
            <a:p>
              <a:pPr algn="just"/>
              <a:r>
                <a:rPr lang="ms-MY" sz="12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Ahli: 	          YBhg. Datuk Seri KPPA</a:t>
              </a:r>
            </a:p>
            <a:p>
              <a:pPr algn="just"/>
              <a:endParaRPr lang="ms-MY" sz="1200" b="1" dirty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endParaRPr>
            </a:p>
            <a:p>
              <a:pPr algn="just"/>
              <a:r>
                <a:rPr lang="ms-MY" sz="1200" b="1" dirty="0" smtClean="0">
                  <a:solidFill>
                    <a:schemeClr val="tx1"/>
                  </a:solidFill>
                  <a:latin typeface="Lato Black"/>
                  <a:cs typeface="Helvetica" panose="020B0604020202020204" pitchFamily="34" charset="0"/>
                </a:rPr>
                <a:t>Punca kuasa: </a:t>
              </a:r>
              <a:r>
                <a:rPr lang="en-MY" sz="1200" dirty="0" err="1" smtClean="0">
                  <a:solidFill>
                    <a:schemeClr val="tx1"/>
                  </a:solidFill>
                </a:rPr>
                <a:t>Peraturan</a:t>
              </a:r>
              <a:r>
                <a:rPr lang="en-MY" sz="1200" dirty="0" smtClean="0">
                  <a:solidFill>
                    <a:schemeClr val="tx1"/>
                  </a:solidFill>
                </a:rPr>
                <a:t> </a:t>
              </a:r>
              <a:r>
                <a:rPr lang="en-MY" sz="1200" dirty="0">
                  <a:solidFill>
                    <a:schemeClr val="tx1"/>
                  </a:solidFill>
                </a:rPr>
                <a:t>2, </a:t>
              </a:r>
              <a:r>
                <a:rPr lang="en-MY" sz="1200" dirty="0" err="1">
                  <a:solidFill>
                    <a:schemeClr val="tx1"/>
                  </a:solidFill>
                </a:rPr>
                <a:t>Peraturan-peraturan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>
                  <a:solidFill>
                    <a:schemeClr val="tx1"/>
                  </a:solidFill>
                </a:rPr>
                <a:t>Lembaga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>
                  <a:solidFill>
                    <a:schemeClr val="tx1"/>
                  </a:solidFill>
                </a:rPr>
                <a:t>Tatatertib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>
                  <a:solidFill>
                    <a:schemeClr val="tx1"/>
                  </a:solidFill>
                </a:rPr>
                <a:t>Perkhidmatan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>
                  <a:solidFill>
                    <a:schemeClr val="tx1"/>
                  </a:solidFill>
                </a:rPr>
                <a:t>Awam</a:t>
              </a:r>
              <a:r>
                <a:rPr lang="en-MY" sz="1200" dirty="0">
                  <a:solidFill>
                    <a:schemeClr val="tx1"/>
                  </a:solidFill>
                </a:rPr>
                <a:t>, 1993 </a:t>
              </a:r>
              <a:endParaRPr lang="en-MY" sz="1200" dirty="0" smtClean="0">
                <a:solidFill>
                  <a:schemeClr val="tx1"/>
                </a:solidFill>
              </a:endParaRPr>
            </a:p>
            <a:p>
              <a:pPr algn="just"/>
              <a:r>
                <a:rPr lang="en-MY" sz="1200" dirty="0" smtClean="0">
                  <a:solidFill>
                    <a:schemeClr val="tx1"/>
                  </a:solidFill>
                </a:rPr>
                <a:t>[P.U</a:t>
              </a:r>
              <a:r>
                <a:rPr lang="en-MY" sz="1200" dirty="0">
                  <a:solidFill>
                    <a:schemeClr val="tx1"/>
                  </a:solidFill>
                </a:rPr>
                <a:t>. (A) 396] </a:t>
              </a:r>
              <a:r>
                <a:rPr lang="en-MY" sz="1200" dirty="0" err="1">
                  <a:solidFill>
                    <a:schemeClr val="tx1"/>
                  </a:solidFill>
                </a:rPr>
                <a:t>serta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>
                  <a:solidFill>
                    <a:schemeClr val="tx1"/>
                  </a:solidFill>
                </a:rPr>
                <a:t>Jadual</a:t>
              </a:r>
              <a:r>
                <a:rPr lang="en-MY" sz="1200" dirty="0">
                  <a:solidFill>
                    <a:schemeClr val="tx1"/>
                  </a:solidFill>
                </a:rPr>
                <a:t> di </a:t>
              </a:r>
              <a:r>
                <a:rPr lang="en-MY" sz="1200" dirty="0" err="1">
                  <a:solidFill>
                    <a:schemeClr val="tx1"/>
                  </a:solidFill>
                </a:rPr>
                <a:t>bawah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>
                  <a:solidFill>
                    <a:schemeClr val="tx1"/>
                  </a:solidFill>
                </a:rPr>
                <a:t>peraturan</a:t>
              </a:r>
              <a:r>
                <a:rPr lang="en-MY" sz="1200" dirty="0">
                  <a:solidFill>
                    <a:schemeClr val="tx1"/>
                  </a:solidFill>
                </a:rPr>
                <a:t> </a:t>
              </a:r>
              <a:r>
                <a:rPr lang="en-MY" sz="1200" dirty="0" err="1" smtClean="0">
                  <a:solidFill>
                    <a:schemeClr val="tx1"/>
                  </a:solidFill>
                </a:rPr>
                <a:t>tersebut</a:t>
              </a:r>
              <a:r>
                <a:rPr lang="en-MY" sz="1200" dirty="0" smtClean="0">
                  <a:solidFill>
                    <a:schemeClr val="tx1"/>
                  </a:solidFill>
                </a:rPr>
                <a:t>.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6766" y="597761"/>
              <a:ext cx="3607164" cy="734876"/>
            </a:xfrm>
            <a:prstGeom prst="rect">
              <a:avLst/>
            </a:prstGeom>
            <a:ln w="25400">
              <a:solidFill>
                <a:schemeClr val="tx1"/>
              </a:solidFill>
            </a:ln>
          </p:spPr>
        </p:pic>
      </p:grpSp>
      <p:pic>
        <p:nvPicPr>
          <p:cNvPr id="14" name="Picture 2" descr="Mesyuarat gambar unduh gratis_imej 400207665_Format AI_my.lovepik.com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6" b="89877" l="4535" r="97093">
                        <a14:foregroundMark x1="19302" y1="42271" x2="19302" y2="42271"/>
                        <a14:foregroundMark x1="34419" y1="35431" x2="34419" y2="35431"/>
                        <a14:foregroundMark x1="18023" y1="36389" x2="18023" y2="36389"/>
                        <a14:foregroundMark x1="32442" y1="27086" x2="32442" y2="27086"/>
                        <a14:foregroundMark x1="45581" y1="19973" x2="45581" y2="19973"/>
                        <a14:foregroundMark x1="30698" y1="27086" x2="30698" y2="27086"/>
                        <a14:foregroundMark x1="31860" y1="26813" x2="35465" y2="27770"/>
                        <a14:foregroundMark x1="17907" y1="34747" x2="19070" y2="34884"/>
                        <a14:foregroundMark x1="17093" y1="54309" x2="67442" y2="33242"/>
                        <a14:foregroundMark x1="68837" y1="30369" x2="67791" y2="34884"/>
                        <a14:foregroundMark x1="67093" y1="27497" x2="67093" y2="27497"/>
                        <a14:foregroundMark x1="67209" y1="27086" x2="67209" y2="27086"/>
                        <a14:foregroundMark x1="47558" y1="22572" x2="47558" y2="22572"/>
                        <a14:foregroundMark x1="45465" y1="50752" x2="45465" y2="50752"/>
                        <a14:backgroundMark x1="38837" y1="78659" x2="38837" y2="78659"/>
                        <a14:backgroundMark x1="16512" y1="80438" x2="16512" y2="80438"/>
                        <a14:backgroundMark x1="24186" y1="69357" x2="24186" y2="69357"/>
                        <a14:backgroundMark x1="69535" y1="61012" x2="69535" y2="61012"/>
                        <a14:backgroundMark x1="68023" y1="49521" x2="68023" y2="49521"/>
                        <a14:backgroundMark x1="80930" y1="27907" x2="80930" y2="27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903">
            <a:off x="3867891" y="3241429"/>
            <a:ext cx="2493816" cy="211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03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90"/>
          <a:stretch/>
        </p:blipFill>
        <p:spPr>
          <a:xfrm>
            <a:off x="-12580" y="-9453"/>
            <a:ext cx="9145218" cy="515295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6806" y="504343"/>
            <a:ext cx="9150806" cy="3291177"/>
          </a:xfrm>
          <a:prstGeom prst="rect">
            <a:avLst/>
          </a:prstGeom>
          <a:gradFill flip="none" rotWithShape="1">
            <a:gsLst>
              <a:gs pos="19000">
                <a:schemeClr val="tx1">
                  <a:alpha val="0"/>
                </a:schemeClr>
              </a:gs>
              <a:gs pos="86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03" y="1877876"/>
            <a:ext cx="91452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ms-MY" altLang="ja-JP" sz="4400" b="1" dirty="0">
                <a:solidFill>
                  <a:prstClr val="white"/>
                </a:solidFill>
                <a:latin typeface="Bebas Neue" panose="020B0606020202050201" pitchFamily="34" charset="0"/>
              </a:rPr>
              <a:t>SEKIAN, TERIMA KASIH.</a:t>
            </a:r>
            <a:endParaRPr lang="ms-MY" sz="4400" b="1" dirty="0">
              <a:solidFill>
                <a:prstClr val="white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2505" y="2630768"/>
            <a:ext cx="91508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ms-MY" sz="2200" b="1" dirty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Unit Pemodenan Tadbiran dan </a:t>
            </a:r>
            <a:r>
              <a:rPr lang="ms-MY" sz="22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Perancangan Pengurusan </a:t>
            </a:r>
            <a:r>
              <a:rPr lang="ms-MY" sz="2200" b="1" dirty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Malaysia </a:t>
            </a:r>
            <a:endParaRPr lang="ms-MY" sz="2200" b="1" dirty="0" smtClean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ms-MY" sz="22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</a:t>
            </a:r>
            <a:r>
              <a:rPr lang="ms-MY" sz="2200" b="1" dirty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MAMPU)</a:t>
            </a:r>
          </a:p>
          <a:p>
            <a:pPr algn="ctr"/>
            <a:r>
              <a:rPr lang="ms-MY" sz="2200" b="1" dirty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Jabatan Perdana Menteri</a:t>
            </a:r>
          </a:p>
        </p:txBody>
      </p:sp>
      <p:sp>
        <p:nvSpPr>
          <p:cNvPr id="7" name="Rectangle 6"/>
          <p:cNvSpPr/>
          <p:nvPr/>
        </p:nvSpPr>
        <p:spPr>
          <a:xfrm>
            <a:off x="-16018" y="3754678"/>
            <a:ext cx="9150806" cy="9686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3952" y="4707451"/>
            <a:ext cx="9157796" cy="454963"/>
          </a:xfrm>
          <a:prstGeom prst="rect">
            <a:avLst/>
          </a:prstGeom>
          <a:solidFill>
            <a:srgbClr val="CB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15" y="4758002"/>
            <a:ext cx="91508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spc="300" dirty="0">
                <a:solidFill>
                  <a:prstClr val="white"/>
                </a:solidFill>
                <a:latin typeface="Montserrat" panose="00000500000000000000" pitchFamily="50" charset="0"/>
              </a:rPr>
              <a:t>BERSAMA-SAMA MELAKSANAKAN TRANSFORMASI</a:t>
            </a:r>
            <a:endParaRPr lang="ms-MY" sz="2000" b="1" spc="3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D909FE-937B-45CD-A006-F34B8AE295E2}"/>
              </a:ext>
            </a:extLst>
          </p:cNvPr>
          <p:cNvSpPr/>
          <p:nvPr/>
        </p:nvSpPr>
        <p:spPr>
          <a:xfrm>
            <a:off x="270539" y="3970995"/>
            <a:ext cx="540402" cy="413030"/>
          </a:xfrm>
          <a:prstGeom prst="ellipse">
            <a:avLst/>
          </a:prstGeom>
          <a:solidFill>
            <a:srgbClr val="0099CC"/>
          </a:solidFill>
          <a:ln w="508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FD909FE-937B-45CD-A006-F34B8AE295E2}"/>
              </a:ext>
            </a:extLst>
          </p:cNvPr>
          <p:cNvSpPr/>
          <p:nvPr/>
        </p:nvSpPr>
        <p:spPr>
          <a:xfrm>
            <a:off x="3033405" y="4044970"/>
            <a:ext cx="540402" cy="413030"/>
          </a:xfrm>
          <a:prstGeom prst="ellipse">
            <a:avLst/>
          </a:prstGeom>
          <a:solidFill>
            <a:srgbClr val="0099CC"/>
          </a:solidFill>
          <a:ln w="508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13" name="Picture 4" descr="Image result for facebook icon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225" y="3874731"/>
            <a:ext cx="753509" cy="753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9FD909FE-937B-45CD-A006-F34B8AE295E2}"/>
              </a:ext>
            </a:extLst>
          </p:cNvPr>
          <p:cNvSpPr/>
          <p:nvPr/>
        </p:nvSpPr>
        <p:spPr>
          <a:xfrm>
            <a:off x="5144877" y="4032507"/>
            <a:ext cx="540402" cy="413030"/>
          </a:xfrm>
          <a:prstGeom prst="ellipse">
            <a:avLst/>
          </a:prstGeom>
          <a:solidFill>
            <a:srgbClr val="0099CC"/>
          </a:solidFill>
          <a:ln w="508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09815" y="4048110"/>
            <a:ext cx="11653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s-MY" sz="1400" dirty="0">
                <a:solidFill>
                  <a:prstClr val="white"/>
                </a:solidFill>
                <a:latin typeface="Montserrat" panose="00000500000000000000" pitchFamily="50" charset="0"/>
              </a:rPr>
              <a:t>mampujpm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63207" y="4090597"/>
            <a:ext cx="1226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s-MY" sz="1400" dirty="0">
                <a:solidFill>
                  <a:prstClr val="white"/>
                </a:solidFill>
                <a:latin typeface="Montserrat" panose="00000500000000000000" pitchFamily="50" charset="0"/>
              </a:rPr>
              <a:t>mampujpm</a:t>
            </a:r>
          </a:p>
        </p:txBody>
      </p:sp>
      <p:pic>
        <p:nvPicPr>
          <p:cNvPr id="17" name="Picture 10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31" y="4019863"/>
            <a:ext cx="416619" cy="34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968323" y="4086035"/>
            <a:ext cx="17466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s-MY" sz="1200" dirty="0">
                <a:solidFill>
                  <a:prstClr val="white"/>
                </a:solidFill>
                <a:latin typeface="Montserrat" panose="00000500000000000000" pitchFamily="50" charset="0"/>
              </a:rPr>
              <a:t>www.mampu.gov.my</a:t>
            </a:r>
          </a:p>
        </p:txBody>
      </p:sp>
      <p:pic>
        <p:nvPicPr>
          <p:cNvPr id="19" name="Picture 12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73" y="4047119"/>
            <a:ext cx="460946" cy="45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9FD909FE-937B-45CD-A006-F34B8AE295E2}"/>
              </a:ext>
            </a:extLst>
          </p:cNvPr>
          <p:cNvSpPr/>
          <p:nvPr/>
        </p:nvSpPr>
        <p:spPr>
          <a:xfrm>
            <a:off x="7183878" y="4002246"/>
            <a:ext cx="540402" cy="413030"/>
          </a:xfrm>
          <a:prstGeom prst="ellipse">
            <a:avLst/>
          </a:prstGeom>
          <a:solidFill>
            <a:srgbClr val="0099CC"/>
          </a:solidFill>
          <a:ln w="508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793101" y="4064384"/>
            <a:ext cx="1379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s-MY" sz="1400" dirty="0">
                <a:solidFill>
                  <a:prstClr val="white"/>
                </a:solidFill>
                <a:latin typeface="Montserrat" panose="00000500000000000000" pitchFamily="50" charset="0"/>
              </a:rPr>
              <a:t>mampujpm</a:t>
            </a:r>
          </a:p>
        </p:txBody>
      </p:sp>
      <p:pic>
        <p:nvPicPr>
          <p:cNvPr id="22" name="Picture 2" descr="Image result for instagram white icon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970" y="4064384"/>
            <a:ext cx="302219" cy="302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30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36" y="1550935"/>
            <a:ext cx="2436699" cy="33417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3347709" y="2030122"/>
            <a:ext cx="5239697" cy="24622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ms-MY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MY" sz="2200" dirty="0" err="1" smtClean="0"/>
              <a:t>Semua</a:t>
            </a:r>
            <a:r>
              <a:rPr lang="en-MY" sz="2200" dirty="0" smtClean="0"/>
              <a:t> </a:t>
            </a:r>
            <a:r>
              <a:rPr lang="en-MY" sz="2200" dirty="0" err="1" smtClean="0"/>
              <a:t>jawatan</a:t>
            </a:r>
            <a:r>
              <a:rPr lang="en-MY" sz="2200" dirty="0" smtClean="0"/>
              <a:t> </a:t>
            </a:r>
            <a:r>
              <a:rPr lang="en-MY" sz="2200" dirty="0"/>
              <a:t>yang </a:t>
            </a:r>
            <a:r>
              <a:rPr lang="en-MY" sz="2200" dirty="0" err="1"/>
              <a:t>diwujudkan</a:t>
            </a:r>
            <a:r>
              <a:rPr lang="en-MY" sz="2200" dirty="0"/>
              <a:t> </a:t>
            </a:r>
            <a:r>
              <a:rPr lang="en-MY" sz="2200" dirty="0" err="1"/>
              <a:t>bagi</a:t>
            </a:r>
            <a:r>
              <a:rPr lang="en-MY" sz="2200" dirty="0"/>
              <a:t> </a:t>
            </a:r>
            <a:r>
              <a:rPr lang="en-MY" sz="2200" dirty="0" err="1"/>
              <a:t>menjalankan</a:t>
            </a:r>
            <a:r>
              <a:rPr lang="en-MY" sz="2200" dirty="0"/>
              <a:t> </a:t>
            </a:r>
            <a:r>
              <a:rPr lang="en-MY" sz="2200" dirty="0" err="1"/>
              <a:t>fungsi</a:t>
            </a:r>
            <a:r>
              <a:rPr lang="en-MY" sz="2200" dirty="0"/>
              <a:t> yang </a:t>
            </a:r>
            <a:r>
              <a:rPr lang="en-MY" sz="2200" dirty="0" err="1"/>
              <a:t>peruntukan</a:t>
            </a:r>
            <a:r>
              <a:rPr lang="en-MY" sz="2200" dirty="0"/>
              <a:t> </a:t>
            </a:r>
            <a:r>
              <a:rPr lang="en-MY" sz="2200" dirty="0" err="1"/>
              <a:t>emolumennya</a:t>
            </a:r>
            <a:r>
              <a:rPr lang="en-MY" sz="2200" dirty="0"/>
              <a:t> </a:t>
            </a:r>
            <a:r>
              <a:rPr lang="en-MY" sz="2200" dirty="0" err="1"/>
              <a:t>ditetapkan</a:t>
            </a:r>
            <a:r>
              <a:rPr lang="en-MY" sz="2200" dirty="0"/>
              <a:t> di </a:t>
            </a:r>
            <a:r>
              <a:rPr lang="en-MY" sz="2200" dirty="0" err="1"/>
              <a:t>bawah</a:t>
            </a:r>
            <a:r>
              <a:rPr lang="en-MY" sz="2200" dirty="0"/>
              <a:t> </a:t>
            </a:r>
            <a:r>
              <a:rPr lang="en-MY" sz="2200" b="1" dirty="0" smtClean="0"/>
              <a:t>ANGGARAN BELANJA MENGURUS </a:t>
            </a:r>
            <a:r>
              <a:rPr lang="en-MY" sz="2200" dirty="0" err="1" smtClean="0"/>
              <a:t>dan</a:t>
            </a:r>
            <a:r>
              <a:rPr lang="en-MY" sz="2200" dirty="0" smtClean="0"/>
              <a:t> </a:t>
            </a:r>
            <a:r>
              <a:rPr lang="en-MY" sz="2200" dirty="0" err="1"/>
              <a:t>tersenarai</a:t>
            </a:r>
            <a:r>
              <a:rPr lang="en-MY" sz="2200" dirty="0"/>
              <a:t> </a:t>
            </a:r>
            <a:r>
              <a:rPr lang="en-MY" sz="2200" dirty="0" err="1"/>
              <a:t>dalam</a:t>
            </a:r>
            <a:r>
              <a:rPr lang="en-MY" sz="2200" dirty="0"/>
              <a:t> </a:t>
            </a:r>
            <a:endParaRPr lang="en-MY" sz="2200" dirty="0" smtClean="0"/>
          </a:p>
          <a:p>
            <a:pPr algn="ctr"/>
            <a:r>
              <a:rPr lang="en-MY" sz="2200" b="1" dirty="0" smtClean="0"/>
              <a:t>WARAN PERJAWATAN/ </a:t>
            </a:r>
          </a:p>
          <a:p>
            <a:pPr algn="ctr"/>
            <a:r>
              <a:rPr lang="en-MY" sz="2200" b="1" dirty="0" smtClean="0"/>
              <a:t>SURAT KELULUSAN PERJAWATAN</a:t>
            </a:r>
            <a:r>
              <a:rPr lang="ms-MY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ms-MY" sz="2200" b="1" dirty="0">
              <a:latin typeface="Arial" panose="020B0604020202020204" pitchFamily="34" charset="0"/>
              <a:ea typeface="Open Sans Light" panose="020B03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672" y="110362"/>
            <a:ext cx="1865376" cy="1865376"/>
          </a:xfrm>
          <a:prstGeom prst="rect">
            <a:avLst/>
          </a:prstGeom>
          <a:effectLst>
            <a:outerShdw blurRad="12700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634210" y="283992"/>
            <a:ext cx="6433479" cy="805280"/>
          </a:xfrm>
          <a:prstGeom prst="rect">
            <a:avLst/>
          </a:prstGeom>
        </p:spPr>
        <p:txBody>
          <a:bodyPr vert="horz" lIns="108745" tIns="54372" rIns="108745" bIns="54372" rtlCol="0">
            <a:no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800" b="1" cap="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SIAPA YANG PERLU MENYEDIAKAN </a:t>
            </a:r>
            <a:r>
              <a:rPr lang="en-US" sz="3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</a:t>
            </a:r>
            <a:r>
              <a:rPr lang="en-US" sz="3200" b="1" cap="all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r>
              <a:rPr lang="en-US" sz="3200" b="1" cap="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200" b="1" cap="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3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783984" y="558746"/>
            <a:ext cx="6433479" cy="805280"/>
          </a:xfrm>
          <a:prstGeom prst="rect">
            <a:avLst/>
          </a:prstGeom>
        </p:spPr>
        <p:txBody>
          <a:bodyPr vert="horz" lIns="108745" tIns="54372" rIns="108745" bIns="54372" rtlCol="0">
            <a:no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800" b="1" cap="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PENGECUALIAN </a:t>
            </a:r>
            <a:r>
              <a:rPr lang="en-US" sz="3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</a:t>
            </a:r>
            <a:r>
              <a:rPr lang="en-US" sz="3200" b="1" cap="all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endParaRPr lang="en-US" sz="3200" b="1" cap="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6179" t="30990" r="51464" b="11198"/>
          <a:stretch/>
        </p:blipFill>
        <p:spPr>
          <a:xfrm>
            <a:off x="7272107" y="421303"/>
            <a:ext cx="905064" cy="9091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1913764" y="1698336"/>
            <a:ext cx="6433479" cy="805280"/>
          </a:xfrm>
          <a:prstGeom prst="rect">
            <a:avLst/>
          </a:prstGeom>
        </p:spPr>
        <p:txBody>
          <a:bodyPr vert="horz" lIns="108745" tIns="54372" rIns="108745" bIns="54372" rtlCol="0">
            <a:no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n-US" sz="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54725" y="1625191"/>
            <a:ext cx="792816" cy="676576"/>
            <a:chOff x="1400077" y="1648388"/>
            <a:chExt cx="1075131" cy="1034298"/>
          </a:xfrm>
        </p:grpSpPr>
        <p:sp>
          <p:nvSpPr>
            <p:cNvPr id="12" name="object 14"/>
            <p:cNvSpPr/>
            <p:nvPr/>
          </p:nvSpPr>
          <p:spPr>
            <a:xfrm>
              <a:off x="1400077" y="1648388"/>
              <a:ext cx="1066800" cy="967737"/>
            </a:xfrm>
            <a:custGeom>
              <a:avLst/>
              <a:gdLst/>
              <a:ahLst/>
              <a:cxnLst/>
              <a:rect l="l" t="t" r="r" b="b"/>
              <a:pathLst>
                <a:path w="1066800" h="967739">
                  <a:moveTo>
                    <a:pt x="0" y="483870"/>
                  </a:moveTo>
                  <a:lnTo>
                    <a:pt x="1767" y="523551"/>
                  </a:lnTo>
                  <a:lnTo>
                    <a:pt x="6979" y="562349"/>
                  </a:lnTo>
                  <a:lnTo>
                    <a:pt x="15499" y="600141"/>
                  </a:lnTo>
                  <a:lnTo>
                    <a:pt x="27188" y="636800"/>
                  </a:lnTo>
                  <a:lnTo>
                    <a:pt x="41910" y="672203"/>
                  </a:lnTo>
                  <a:lnTo>
                    <a:pt x="59527" y="706224"/>
                  </a:lnTo>
                  <a:lnTo>
                    <a:pt x="79903" y="738740"/>
                  </a:lnTo>
                  <a:lnTo>
                    <a:pt x="102900" y="769626"/>
                  </a:lnTo>
                  <a:lnTo>
                    <a:pt x="128381" y="798756"/>
                  </a:lnTo>
                  <a:lnTo>
                    <a:pt x="156209" y="826008"/>
                  </a:lnTo>
                  <a:lnTo>
                    <a:pt x="186248" y="851255"/>
                  </a:lnTo>
                  <a:lnTo>
                    <a:pt x="218358" y="874373"/>
                  </a:lnTo>
                  <a:lnTo>
                    <a:pt x="252404" y="895238"/>
                  </a:lnTo>
                  <a:lnTo>
                    <a:pt x="288249" y="913726"/>
                  </a:lnTo>
                  <a:lnTo>
                    <a:pt x="325755" y="929711"/>
                  </a:lnTo>
                  <a:lnTo>
                    <a:pt x="364784" y="943069"/>
                  </a:lnTo>
                  <a:lnTo>
                    <a:pt x="405201" y="953675"/>
                  </a:lnTo>
                  <a:lnTo>
                    <a:pt x="446867" y="961406"/>
                  </a:lnTo>
                  <a:lnTo>
                    <a:pt x="489645" y="966135"/>
                  </a:lnTo>
                  <a:lnTo>
                    <a:pt x="533400" y="967739"/>
                  </a:lnTo>
                  <a:lnTo>
                    <a:pt x="577154" y="966135"/>
                  </a:lnTo>
                  <a:lnTo>
                    <a:pt x="619932" y="961406"/>
                  </a:lnTo>
                  <a:lnTo>
                    <a:pt x="661598" y="953675"/>
                  </a:lnTo>
                  <a:lnTo>
                    <a:pt x="702015" y="943069"/>
                  </a:lnTo>
                  <a:lnTo>
                    <a:pt x="741045" y="929711"/>
                  </a:lnTo>
                  <a:lnTo>
                    <a:pt x="778550" y="913726"/>
                  </a:lnTo>
                  <a:lnTo>
                    <a:pt x="814395" y="895238"/>
                  </a:lnTo>
                  <a:lnTo>
                    <a:pt x="848441" y="874373"/>
                  </a:lnTo>
                  <a:lnTo>
                    <a:pt x="880551" y="851255"/>
                  </a:lnTo>
                  <a:lnTo>
                    <a:pt x="910589" y="826008"/>
                  </a:lnTo>
                  <a:lnTo>
                    <a:pt x="938418" y="798756"/>
                  </a:lnTo>
                  <a:lnTo>
                    <a:pt x="963899" y="769626"/>
                  </a:lnTo>
                  <a:lnTo>
                    <a:pt x="986896" y="738740"/>
                  </a:lnTo>
                  <a:lnTo>
                    <a:pt x="1007272" y="706224"/>
                  </a:lnTo>
                  <a:lnTo>
                    <a:pt x="1024890" y="672203"/>
                  </a:lnTo>
                  <a:lnTo>
                    <a:pt x="1039611" y="636800"/>
                  </a:lnTo>
                  <a:lnTo>
                    <a:pt x="1051300" y="600141"/>
                  </a:lnTo>
                  <a:lnTo>
                    <a:pt x="1059820" y="562349"/>
                  </a:lnTo>
                  <a:lnTo>
                    <a:pt x="1065032" y="523551"/>
                  </a:lnTo>
                  <a:lnTo>
                    <a:pt x="1066800" y="483870"/>
                  </a:lnTo>
                  <a:lnTo>
                    <a:pt x="1065032" y="444188"/>
                  </a:lnTo>
                  <a:lnTo>
                    <a:pt x="1059820" y="405390"/>
                  </a:lnTo>
                  <a:lnTo>
                    <a:pt x="1051300" y="367598"/>
                  </a:lnTo>
                  <a:lnTo>
                    <a:pt x="1039611" y="330939"/>
                  </a:lnTo>
                  <a:lnTo>
                    <a:pt x="1024890" y="295536"/>
                  </a:lnTo>
                  <a:lnTo>
                    <a:pt x="1007272" y="261515"/>
                  </a:lnTo>
                  <a:lnTo>
                    <a:pt x="986896" y="228999"/>
                  </a:lnTo>
                  <a:lnTo>
                    <a:pt x="963899" y="198113"/>
                  </a:lnTo>
                  <a:lnTo>
                    <a:pt x="938418" y="168983"/>
                  </a:lnTo>
                  <a:lnTo>
                    <a:pt x="910589" y="141732"/>
                  </a:lnTo>
                  <a:lnTo>
                    <a:pt x="880551" y="116484"/>
                  </a:lnTo>
                  <a:lnTo>
                    <a:pt x="848441" y="93366"/>
                  </a:lnTo>
                  <a:lnTo>
                    <a:pt x="814395" y="72501"/>
                  </a:lnTo>
                  <a:lnTo>
                    <a:pt x="778550" y="54013"/>
                  </a:lnTo>
                  <a:lnTo>
                    <a:pt x="741045" y="38028"/>
                  </a:lnTo>
                  <a:lnTo>
                    <a:pt x="702015" y="24670"/>
                  </a:lnTo>
                  <a:lnTo>
                    <a:pt x="661598" y="14064"/>
                  </a:lnTo>
                  <a:lnTo>
                    <a:pt x="619932" y="6333"/>
                  </a:lnTo>
                  <a:lnTo>
                    <a:pt x="577154" y="1604"/>
                  </a:lnTo>
                  <a:lnTo>
                    <a:pt x="533400" y="0"/>
                  </a:lnTo>
                  <a:lnTo>
                    <a:pt x="489645" y="1604"/>
                  </a:lnTo>
                  <a:lnTo>
                    <a:pt x="446867" y="6333"/>
                  </a:lnTo>
                  <a:lnTo>
                    <a:pt x="405201" y="14064"/>
                  </a:lnTo>
                  <a:lnTo>
                    <a:pt x="364784" y="24670"/>
                  </a:lnTo>
                  <a:lnTo>
                    <a:pt x="325755" y="38028"/>
                  </a:lnTo>
                  <a:lnTo>
                    <a:pt x="288249" y="54013"/>
                  </a:lnTo>
                  <a:lnTo>
                    <a:pt x="252404" y="72501"/>
                  </a:lnTo>
                  <a:lnTo>
                    <a:pt x="218358" y="93366"/>
                  </a:lnTo>
                  <a:lnTo>
                    <a:pt x="186248" y="116484"/>
                  </a:lnTo>
                  <a:lnTo>
                    <a:pt x="156209" y="141732"/>
                  </a:lnTo>
                  <a:lnTo>
                    <a:pt x="128381" y="168983"/>
                  </a:lnTo>
                  <a:lnTo>
                    <a:pt x="102900" y="198113"/>
                  </a:lnTo>
                  <a:lnTo>
                    <a:pt x="79903" y="228999"/>
                  </a:lnTo>
                  <a:lnTo>
                    <a:pt x="59527" y="261515"/>
                  </a:lnTo>
                  <a:lnTo>
                    <a:pt x="41910" y="295536"/>
                  </a:lnTo>
                  <a:lnTo>
                    <a:pt x="27188" y="330939"/>
                  </a:lnTo>
                  <a:lnTo>
                    <a:pt x="15499" y="367598"/>
                  </a:lnTo>
                  <a:lnTo>
                    <a:pt x="6979" y="405390"/>
                  </a:lnTo>
                  <a:lnTo>
                    <a:pt x="1767" y="444188"/>
                  </a:lnTo>
                  <a:lnTo>
                    <a:pt x="0" y="4838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13" name="object 10"/>
            <p:cNvSpPr txBox="1"/>
            <p:nvPr/>
          </p:nvSpPr>
          <p:spPr>
            <a:xfrm>
              <a:off x="1723668" y="1768491"/>
              <a:ext cx="751540" cy="914195"/>
            </a:xfrm>
            <a:prstGeom prst="rect">
              <a:avLst/>
            </a:prstGeom>
          </p:spPr>
          <p:txBody>
            <a:bodyPr wrap="square" lIns="0" tIns="45720" rIns="0" bIns="0" rtlCol="0">
              <a:noAutofit/>
            </a:bodyPr>
            <a:lstStyle/>
            <a:p>
              <a:pPr marL="12700">
                <a:lnSpc>
                  <a:spcPts val="7200"/>
                </a:lnSpc>
              </a:pPr>
              <a:r>
                <a:rPr lang="en-US" sz="7000" dirty="0" smtClean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rPr>
                <a:t>1</a:t>
              </a:r>
              <a:endParaRPr sz="7000" dirty="0">
                <a:solidFill>
                  <a:schemeClr val="tx1"/>
                </a:solidFill>
                <a:latin typeface="Bernard MT Condensed" panose="02050806060905020404" pitchFamily="18" charset="0"/>
                <a:cs typeface="Arial Black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918936" y="1765996"/>
            <a:ext cx="359000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5985" hangingPunct="0">
              <a:lnSpc>
                <a:spcPct val="150000"/>
              </a:lnSpc>
            </a:pPr>
            <a:r>
              <a:rPr lang="en-US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JAWATAN KUMPULAN </a:t>
            </a:r>
            <a:r>
              <a:rPr lang="en-US" sz="16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(POOL)</a:t>
            </a:r>
          </a:p>
          <a:p>
            <a:pPr marL="541735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Pegawai </a:t>
            </a:r>
            <a:r>
              <a:rPr lang="ms-MY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lantikan </a:t>
            </a: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baru yang </a:t>
            </a:r>
            <a:r>
              <a:rPr lang="ms-MY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menunggu </a:t>
            </a: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penempatan</a:t>
            </a:r>
          </a:p>
          <a:p>
            <a:pPr marL="541735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ms-MY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egawai </a:t>
            </a:r>
            <a:r>
              <a:rPr lang="ms-MY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yang sedang dalam tindakan </a:t>
            </a: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tatatertib</a:t>
            </a:r>
          </a:p>
          <a:p>
            <a:pPr marL="541735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ms-MY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egawai </a:t>
            </a:r>
            <a:r>
              <a:rPr lang="ms-MY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yang sedang menunggu keputusan Lembaga </a:t>
            </a:r>
            <a:r>
              <a:rPr lang="ms-MY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Perubatan</a:t>
            </a:r>
            <a:endParaRPr lang="ms-MY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1735" indent="-28575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16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761193" y="1625191"/>
            <a:ext cx="4154213" cy="1710465"/>
            <a:chOff x="1349554" y="1656722"/>
            <a:chExt cx="4154213" cy="1710465"/>
          </a:xfrm>
        </p:grpSpPr>
        <p:grpSp>
          <p:nvGrpSpPr>
            <p:cNvPr id="17" name="Group 16"/>
            <p:cNvGrpSpPr/>
            <p:nvPr/>
          </p:nvGrpSpPr>
          <p:grpSpPr>
            <a:xfrm>
              <a:off x="1349554" y="1656722"/>
              <a:ext cx="786673" cy="676576"/>
              <a:chOff x="1400077" y="1648388"/>
              <a:chExt cx="1066800" cy="1034298"/>
            </a:xfrm>
          </p:grpSpPr>
          <p:sp>
            <p:nvSpPr>
              <p:cNvPr id="19" name="object 14"/>
              <p:cNvSpPr/>
              <p:nvPr/>
            </p:nvSpPr>
            <p:spPr>
              <a:xfrm>
                <a:off x="1400077" y="1648388"/>
                <a:ext cx="1066800" cy="967737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67739">
                    <a:moveTo>
                      <a:pt x="0" y="483870"/>
                    </a:moveTo>
                    <a:lnTo>
                      <a:pt x="1767" y="523551"/>
                    </a:lnTo>
                    <a:lnTo>
                      <a:pt x="6979" y="562349"/>
                    </a:lnTo>
                    <a:lnTo>
                      <a:pt x="15499" y="600141"/>
                    </a:lnTo>
                    <a:lnTo>
                      <a:pt x="27188" y="636800"/>
                    </a:lnTo>
                    <a:lnTo>
                      <a:pt x="41910" y="672203"/>
                    </a:lnTo>
                    <a:lnTo>
                      <a:pt x="59527" y="706224"/>
                    </a:lnTo>
                    <a:lnTo>
                      <a:pt x="79903" y="738740"/>
                    </a:lnTo>
                    <a:lnTo>
                      <a:pt x="102900" y="769626"/>
                    </a:lnTo>
                    <a:lnTo>
                      <a:pt x="128381" y="798756"/>
                    </a:lnTo>
                    <a:lnTo>
                      <a:pt x="156209" y="826008"/>
                    </a:lnTo>
                    <a:lnTo>
                      <a:pt x="186248" y="851255"/>
                    </a:lnTo>
                    <a:lnTo>
                      <a:pt x="218358" y="874373"/>
                    </a:lnTo>
                    <a:lnTo>
                      <a:pt x="252404" y="895238"/>
                    </a:lnTo>
                    <a:lnTo>
                      <a:pt x="288249" y="913726"/>
                    </a:lnTo>
                    <a:lnTo>
                      <a:pt x="325755" y="929711"/>
                    </a:lnTo>
                    <a:lnTo>
                      <a:pt x="364784" y="943069"/>
                    </a:lnTo>
                    <a:lnTo>
                      <a:pt x="405201" y="953675"/>
                    </a:lnTo>
                    <a:lnTo>
                      <a:pt x="446867" y="961406"/>
                    </a:lnTo>
                    <a:lnTo>
                      <a:pt x="489645" y="966135"/>
                    </a:lnTo>
                    <a:lnTo>
                      <a:pt x="533400" y="967739"/>
                    </a:lnTo>
                    <a:lnTo>
                      <a:pt x="577154" y="966135"/>
                    </a:lnTo>
                    <a:lnTo>
                      <a:pt x="619932" y="961406"/>
                    </a:lnTo>
                    <a:lnTo>
                      <a:pt x="661598" y="953675"/>
                    </a:lnTo>
                    <a:lnTo>
                      <a:pt x="702015" y="943069"/>
                    </a:lnTo>
                    <a:lnTo>
                      <a:pt x="741045" y="929711"/>
                    </a:lnTo>
                    <a:lnTo>
                      <a:pt x="778550" y="913726"/>
                    </a:lnTo>
                    <a:lnTo>
                      <a:pt x="814395" y="895238"/>
                    </a:lnTo>
                    <a:lnTo>
                      <a:pt x="848441" y="874373"/>
                    </a:lnTo>
                    <a:lnTo>
                      <a:pt x="880551" y="851255"/>
                    </a:lnTo>
                    <a:lnTo>
                      <a:pt x="910589" y="826008"/>
                    </a:lnTo>
                    <a:lnTo>
                      <a:pt x="938418" y="798756"/>
                    </a:lnTo>
                    <a:lnTo>
                      <a:pt x="963899" y="769626"/>
                    </a:lnTo>
                    <a:lnTo>
                      <a:pt x="986896" y="738740"/>
                    </a:lnTo>
                    <a:lnTo>
                      <a:pt x="1007272" y="706224"/>
                    </a:lnTo>
                    <a:lnTo>
                      <a:pt x="1024890" y="672203"/>
                    </a:lnTo>
                    <a:lnTo>
                      <a:pt x="1039611" y="636800"/>
                    </a:lnTo>
                    <a:lnTo>
                      <a:pt x="1051300" y="600141"/>
                    </a:lnTo>
                    <a:lnTo>
                      <a:pt x="1059820" y="562349"/>
                    </a:lnTo>
                    <a:lnTo>
                      <a:pt x="1065032" y="523551"/>
                    </a:lnTo>
                    <a:lnTo>
                      <a:pt x="1066800" y="483870"/>
                    </a:lnTo>
                    <a:lnTo>
                      <a:pt x="1065032" y="444188"/>
                    </a:lnTo>
                    <a:lnTo>
                      <a:pt x="1059820" y="405390"/>
                    </a:lnTo>
                    <a:lnTo>
                      <a:pt x="1051300" y="367598"/>
                    </a:lnTo>
                    <a:lnTo>
                      <a:pt x="1039611" y="330939"/>
                    </a:lnTo>
                    <a:lnTo>
                      <a:pt x="1024890" y="295536"/>
                    </a:lnTo>
                    <a:lnTo>
                      <a:pt x="1007272" y="261515"/>
                    </a:lnTo>
                    <a:lnTo>
                      <a:pt x="986896" y="228999"/>
                    </a:lnTo>
                    <a:lnTo>
                      <a:pt x="963899" y="198113"/>
                    </a:lnTo>
                    <a:lnTo>
                      <a:pt x="938418" y="168983"/>
                    </a:lnTo>
                    <a:lnTo>
                      <a:pt x="910589" y="141732"/>
                    </a:lnTo>
                    <a:lnTo>
                      <a:pt x="880551" y="116484"/>
                    </a:lnTo>
                    <a:lnTo>
                      <a:pt x="848441" y="93366"/>
                    </a:lnTo>
                    <a:lnTo>
                      <a:pt x="814395" y="72501"/>
                    </a:lnTo>
                    <a:lnTo>
                      <a:pt x="778550" y="54013"/>
                    </a:lnTo>
                    <a:lnTo>
                      <a:pt x="741045" y="38028"/>
                    </a:lnTo>
                    <a:lnTo>
                      <a:pt x="702015" y="24670"/>
                    </a:lnTo>
                    <a:lnTo>
                      <a:pt x="661598" y="14064"/>
                    </a:lnTo>
                    <a:lnTo>
                      <a:pt x="619932" y="6333"/>
                    </a:lnTo>
                    <a:lnTo>
                      <a:pt x="577154" y="1604"/>
                    </a:lnTo>
                    <a:lnTo>
                      <a:pt x="533400" y="0"/>
                    </a:lnTo>
                    <a:lnTo>
                      <a:pt x="489645" y="1604"/>
                    </a:lnTo>
                    <a:lnTo>
                      <a:pt x="446867" y="6333"/>
                    </a:lnTo>
                    <a:lnTo>
                      <a:pt x="405201" y="14064"/>
                    </a:lnTo>
                    <a:lnTo>
                      <a:pt x="364784" y="24670"/>
                    </a:lnTo>
                    <a:lnTo>
                      <a:pt x="325755" y="38028"/>
                    </a:lnTo>
                    <a:lnTo>
                      <a:pt x="288249" y="54013"/>
                    </a:lnTo>
                    <a:lnTo>
                      <a:pt x="252404" y="72501"/>
                    </a:lnTo>
                    <a:lnTo>
                      <a:pt x="218358" y="93366"/>
                    </a:lnTo>
                    <a:lnTo>
                      <a:pt x="186248" y="116484"/>
                    </a:lnTo>
                    <a:lnTo>
                      <a:pt x="156209" y="141732"/>
                    </a:lnTo>
                    <a:lnTo>
                      <a:pt x="128381" y="168983"/>
                    </a:lnTo>
                    <a:lnTo>
                      <a:pt x="102900" y="198113"/>
                    </a:lnTo>
                    <a:lnTo>
                      <a:pt x="79903" y="228999"/>
                    </a:lnTo>
                    <a:lnTo>
                      <a:pt x="59527" y="261515"/>
                    </a:lnTo>
                    <a:lnTo>
                      <a:pt x="41910" y="295536"/>
                    </a:lnTo>
                    <a:lnTo>
                      <a:pt x="27188" y="330939"/>
                    </a:lnTo>
                    <a:lnTo>
                      <a:pt x="15499" y="367598"/>
                    </a:lnTo>
                    <a:lnTo>
                      <a:pt x="6979" y="405390"/>
                    </a:lnTo>
                    <a:lnTo>
                      <a:pt x="1767" y="444188"/>
                    </a:lnTo>
                    <a:lnTo>
                      <a:pt x="0" y="48387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p:spPr>
            <p:txBody>
              <a:bodyPr wrap="square" lIns="0" tIns="0" rIns="0" bIns="0" rtlCol="0">
                <a:noAutofit/>
              </a:bodyPr>
              <a:lstStyle/>
              <a:p>
                <a:endParaRPr/>
              </a:p>
            </p:txBody>
          </p:sp>
          <p:sp>
            <p:nvSpPr>
              <p:cNvPr id="20" name="object 10"/>
              <p:cNvSpPr txBox="1"/>
              <p:nvPr/>
            </p:nvSpPr>
            <p:spPr>
              <a:xfrm>
                <a:off x="1627457" y="1768491"/>
                <a:ext cx="751540" cy="914195"/>
              </a:xfrm>
              <a:prstGeom prst="rect">
                <a:avLst/>
              </a:prstGeom>
            </p:spPr>
            <p:txBody>
              <a:bodyPr wrap="square" lIns="0" tIns="45720" rIns="0" bIns="0" rtlCol="0">
                <a:noAutofit/>
              </a:bodyPr>
              <a:lstStyle/>
              <a:p>
                <a:pPr marL="12700">
                  <a:lnSpc>
                    <a:spcPts val="7200"/>
                  </a:lnSpc>
                </a:pPr>
                <a:r>
                  <a:rPr lang="en-US" sz="7000" dirty="0">
                    <a:solidFill>
                      <a:schemeClr val="tx1"/>
                    </a:solidFill>
                    <a:latin typeface="Bernard MT Condensed" panose="02050806060905020404" pitchFamily="18" charset="0"/>
                    <a:cs typeface="Arial Black"/>
                  </a:rPr>
                  <a:t>2</a:t>
                </a:r>
                <a:endParaRPr sz="7000" dirty="0">
                  <a:solidFill>
                    <a:schemeClr val="tx1"/>
                  </a:solidFill>
                  <a:latin typeface="Bernard MT Condensed" panose="02050806060905020404" pitchFamily="18" charset="0"/>
                  <a:cs typeface="Arial Black"/>
                </a:endParaRPr>
              </a:p>
            </p:txBody>
          </p:sp>
        </p:grpSp>
        <p:sp>
          <p:nvSpPr>
            <p:cNvPr id="18" name="Rectangle 17"/>
            <p:cNvSpPr/>
            <p:nvPr/>
          </p:nvSpPr>
          <p:spPr>
            <a:xfrm>
              <a:off x="1913764" y="1797527"/>
              <a:ext cx="3590003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55985" hangingPunct="0">
                <a:lnSpc>
                  <a:spcPct val="150000"/>
                </a:lnSpc>
              </a:pPr>
              <a:r>
                <a:rPr lang="en-US" sz="1600" b="1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JAWATAN LATIHAN</a:t>
              </a:r>
            </a:p>
            <a:p>
              <a:pPr marL="541735" indent="-285750" hangingPunct="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ms-MY" sz="1600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Pegawai-pegawai yang sedang Cuti Belajar</a:t>
              </a:r>
            </a:p>
            <a:p>
              <a:pPr marL="255985" hangingPunct="0">
                <a:lnSpc>
                  <a:spcPct val="150000"/>
                </a:lnSpc>
              </a:pPr>
              <a:endParaRPr lang="en-US" sz="1600" b="1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530" y="262744"/>
            <a:ext cx="1207104" cy="1207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964" y="3145569"/>
            <a:ext cx="3480960" cy="1592596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98997" y="4878970"/>
            <a:ext cx="62421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298450">
              <a:buSzPts val="1100"/>
              <a:buFont typeface="Arial"/>
              <a:buChar char="●"/>
              <a:defRPr/>
            </a:pPr>
            <a:r>
              <a:rPr lang="ms-MY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Perkara ini dimaklumkan kepada Ketua Jabatan melalui surat KP MAMPU bertarikh 23 Ogos 2021</a:t>
            </a:r>
            <a:r>
              <a:rPr lang="ms-MY" sz="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ms-MY"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14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521134"/>
            <a:ext cx="3855575" cy="28777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241436"/>
            <a:ext cx="9144000" cy="90206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ms-MY" sz="2400" b="1" dirty="0" smtClean="0">
                <a:solidFill>
                  <a:schemeClr val="bg1"/>
                </a:solidFill>
                <a:latin typeface="Bahnschrift SemiCondensed" panose="020B0502040204020203" pitchFamily="34" charset="0"/>
              </a:rPr>
              <a:t>TATACARA PENYEDIAAN myPORTFOLIO</a:t>
            </a:r>
            <a:endParaRPr lang="ms-MY" sz="2400" b="1" dirty="0">
              <a:solidFill>
                <a:schemeClr val="bg1"/>
              </a:solidFill>
              <a:latin typeface="Bahnschrift SemiCondensed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408831" y="1518641"/>
            <a:ext cx="5735169" cy="1970469"/>
          </a:xfrm>
          <a:prstGeom prst="rect">
            <a:avLst/>
          </a:prstGeom>
        </p:spPr>
        <p:txBody>
          <a:bodyPr vert="horz" lIns="108745" tIns="54372" rIns="108745" bIns="54372" rtlCol="0">
            <a:no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</a:t>
            </a:r>
            <a:r>
              <a:rPr lang="en-US" sz="5400" b="1" cap="all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200" b="1" dirty="0">
                <a:solidFill>
                  <a:schemeClr val="tx1"/>
                </a:solidFill>
                <a:latin typeface="Arial Narrow" panose="020B0606020202030204" pitchFamily="34" charset="0"/>
              </a:rPr>
              <a:t>PANDUAN KERJA SEKTOR AWAM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en-US" sz="105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0431" y="1180087"/>
            <a:ext cx="46105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Arial Narrow" panose="020B0606020202030204" pitchFamily="34" charset="0"/>
              </a:rPr>
              <a:t>PKPA BIL. 4 TAHUN 2018 &amp; SPKPA BIL. 1 TAHUN 2018 </a:t>
            </a:r>
            <a:endParaRPr lang="ms-MY" sz="1600" dirty="0"/>
          </a:p>
        </p:txBody>
      </p:sp>
      <p:pic>
        <p:nvPicPr>
          <p:cNvPr id="8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8964" y="21724"/>
            <a:ext cx="2040800" cy="654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43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Elbow Connector 82"/>
          <p:cNvCxnSpPr>
            <a:stCxn id="87" idx="3"/>
          </p:cNvCxnSpPr>
          <p:nvPr/>
        </p:nvCxnSpPr>
        <p:spPr>
          <a:xfrm>
            <a:off x="2752291" y="2272906"/>
            <a:ext cx="1046407" cy="1392976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84" name="Elbow Connector 83"/>
          <p:cNvCxnSpPr>
            <a:stCxn id="88" idx="1"/>
          </p:cNvCxnSpPr>
          <p:nvPr/>
        </p:nvCxnSpPr>
        <p:spPr>
          <a:xfrm rot="10800000" flipV="1">
            <a:off x="5184049" y="2272906"/>
            <a:ext cx="1160484" cy="1392976"/>
          </a:xfrm>
          <a:prstGeom prst="bentConnector2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85" name="Elbow Connector 84"/>
          <p:cNvCxnSpPr/>
          <p:nvPr/>
        </p:nvCxnSpPr>
        <p:spPr>
          <a:xfrm rot="5400000">
            <a:off x="4184820" y="2288598"/>
            <a:ext cx="1750625" cy="331172"/>
          </a:xfrm>
          <a:prstGeom prst="bentConnector3">
            <a:avLst>
              <a:gd name="adj1" fmla="val -868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86" name="Elbow Connector 85"/>
          <p:cNvCxnSpPr/>
          <p:nvPr/>
        </p:nvCxnSpPr>
        <p:spPr>
          <a:xfrm rot="16200000" flipH="1">
            <a:off x="3215089" y="2288597"/>
            <a:ext cx="1750625" cy="331172"/>
          </a:xfrm>
          <a:prstGeom prst="bentConnector3">
            <a:avLst>
              <a:gd name="adj1" fmla="val -868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87" name="Rounded Rectangle 86"/>
          <p:cNvSpPr/>
          <p:nvPr/>
        </p:nvSpPr>
        <p:spPr>
          <a:xfrm>
            <a:off x="1997911" y="1895716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344533" y="1895716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3192792" y="1205558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5234790" y="1194664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cxnSp>
        <p:nvCxnSpPr>
          <p:cNvPr id="91" name="Elbow Connector 90"/>
          <p:cNvCxnSpPr/>
          <p:nvPr/>
        </p:nvCxnSpPr>
        <p:spPr>
          <a:xfrm rot="5400000">
            <a:off x="3574395" y="1774780"/>
            <a:ext cx="2440512" cy="242988"/>
          </a:xfrm>
          <a:prstGeom prst="bentConnector3">
            <a:avLst>
              <a:gd name="adj1" fmla="val 303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92" name="Rounded Rectangle 91"/>
          <p:cNvSpPr/>
          <p:nvPr/>
        </p:nvSpPr>
        <p:spPr>
          <a:xfrm>
            <a:off x="4926387" y="258377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cxnSp>
        <p:nvCxnSpPr>
          <p:cNvPr id="93" name="Elbow Connector 92"/>
          <p:cNvCxnSpPr/>
          <p:nvPr/>
        </p:nvCxnSpPr>
        <p:spPr>
          <a:xfrm rot="16200000" flipH="1">
            <a:off x="3101515" y="1743759"/>
            <a:ext cx="2429787" cy="313632"/>
          </a:xfrm>
          <a:prstGeom prst="bentConnector3">
            <a:avLst>
              <a:gd name="adj1" fmla="val 84"/>
            </a:avLst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94" name="Rounded Rectangle 93"/>
          <p:cNvSpPr/>
          <p:nvPr/>
        </p:nvSpPr>
        <p:spPr>
          <a:xfrm>
            <a:off x="3420349" y="258377"/>
            <a:ext cx="754380" cy="754380"/>
          </a:xfrm>
          <a:prstGeom prst="roundRect">
            <a:avLst/>
          </a:prstGeom>
          <a:solidFill>
            <a:srgbClr val="46A9E6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3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grpSp>
        <p:nvGrpSpPr>
          <p:cNvPr id="95" name="Group 4"/>
          <p:cNvGrpSpPr>
            <a:grpSpLocks noChangeAspect="1"/>
          </p:cNvGrpSpPr>
          <p:nvPr/>
        </p:nvGrpSpPr>
        <p:grpSpPr bwMode="auto">
          <a:xfrm>
            <a:off x="2862533" y="2963424"/>
            <a:ext cx="3162487" cy="2006203"/>
            <a:chOff x="2388" y="1995"/>
            <a:chExt cx="2912" cy="1685"/>
          </a:xfrm>
          <a:effectLst/>
        </p:grpSpPr>
        <p:sp>
          <p:nvSpPr>
            <p:cNvPr id="110" name="Rectangle 5"/>
            <p:cNvSpPr>
              <a:spLocks noChangeArrowheads="1"/>
            </p:cNvSpPr>
            <p:nvPr/>
          </p:nvSpPr>
          <p:spPr bwMode="auto">
            <a:xfrm>
              <a:off x="2684" y="2056"/>
              <a:ext cx="2311" cy="1483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11" name="Freeform 6"/>
            <p:cNvSpPr>
              <a:spLocks noEditPoints="1"/>
            </p:cNvSpPr>
            <p:nvPr/>
          </p:nvSpPr>
          <p:spPr bwMode="auto">
            <a:xfrm>
              <a:off x="2649" y="1995"/>
              <a:ext cx="2381" cy="1597"/>
            </a:xfrm>
            <a:custGeom>
              <a:avLst/>
              <a:gdLst>
                <a:gd name="T0" fmla="*/ 273 w 273"/>
                <a:gd name="T1" fmla="*/ 175 h 182"/>
                <a:gd name="T2" fmla="*/ 273 w 273"/>
                <a:gd name="T3" fmla="*/ 11 h 182"/>
                <a:gd name="T4" fmla="*/ 263 w 273"/>
                <a:gd name="T5" fmla="*/ 0 h 182"/>
                <a:gd name="T6" fmla="*/ 11 w 273"/>
                <a:gd name="T7" fmla="*/ 0 h 182"/>
                <a:gd name="T8" fmla="*/ 0 w 273"/>
                <a:gd name="T9" fmla="*/ 11 h 182"/>
                <a:gd name="T10" fmla="*/ 0 w 273"/>
                <a:gd name="T11" fmla="*/ 175 h 182"/>
                <a:gd name="T12" fmla="*/ 3 w 273"/>
                <a:gd name="T13" fmla="*/ 182 h 182"/>
                <a:gd name="T14" fmla="*/ 270 w 273"/>
                <a:gd name="T15" fmla="*/ 182 h 182"/>
                <a:gd name="T16" fmla="*/ 273 w 273"/>
                <a:gd name="T17" fmla="*/ 175 h 182"/>
                <a:gd name="T18" fmla="*/ 263 w 273"/>
                <a:gd name="T19" fmla="*/ 170 h 182"/>
                <a:gd name="T20" fmla="*/ 9 w 273"/>
                <a:gd name="T21" fmla="*/ 170 h 182"/>
                <a:gd name="T22" fmla="*/ 9 w 273"/>
                <a:gd name="T23" fmla="*/ 11 h 182"/>
                <a:gd name="T24" fmla="*/ 263 w 273"/>
                <a:gd name="T25" fmla="*/ 11 h 182"/>
                <a:gd name="T26" fmla="*/ 263 w 273"/>
                <a:gd name="T27" fmla="*/ 17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3" h="182">
                  <a:moveTo>
                    <a:pt x="273" y="175"/>
                  </a:moveTo>
                  <a:cubicBezTo>
                    <a:pt x="273" y="11"/>
                    <a:pt x="273" y="11"/>
                    <a:pt x="273" y="11"/>
                  </a:cubicBezTo>
                  <a:cubicBezTo>
                    <a:pt x="273" y="5"/>
                    <a:pt x="268" y="0"/>
                    <a:pt x="26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7"/>
                    <a:pt x="1" y="180"/>
                    <a:pt x="3" y="182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2" y="180"/>
                    <a:pt x="273" y="177"/>
                    <a:pt x="273" y="175"/>
                  </a:cubicBezTo>
                  <a:close/>
                  <a:moveTo>
                    <a:pt x="263" y="170"/>
                  </a:moveTo>
                  <a:cubicBezTo>
                    <a:pt x="9" y="170"/>
                    <a:pt x="9" y="170"/>
                    <a:pt x="9" y="17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263" y="11"/>
                    <a:pt x="263" y="11"/>
                    <a:pt x="263" y="11"/>
                  </a:cubicBezTo>
                  <a:lnTo>
                    <a:pt x="263" y="17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2388" y="3592"/>
              <a:ext cx="2912" cy="53"/>
            </a:xfrm>
            <a:custGeom>
              <a:avLst/>
              <a:gdLst>
                <a:gd name="T0" fmla="*/ 2616 w 2912"/>
                <a:gd name="T1" fmla="*/ 0 h 53"/>
                <a:gd name="T2" fmla="*/ 288 w 2912"/>
                <a:gd name="T3" fmla="*/ 0 h 53"/>
                <a:gd name="T4" fmla="*/ 0 w 2912"/>
                <a:gd name="T5" fmla="*/ 0 h 53"/>
                <a:gd name="T6" fmla="*/ 0 w 2912"/>
                <a:gd name="T7" fmla="*/ 53 h 53"/>
                <a:gd name="T8" fmla="*/ 2912 w 2912"/>
                <a:gd name="T9" fmla="*/ 53 h 53"/>
                <a:gd name="T10" fmla="*/ 2912 w 2912"/>
                <a:gd name="T11" fmla="*/ 0 h 53"/>
                <a:gd name="T12" fmla="*/ 2616 w 2912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2" h="53">
                  <a:moveTo>
                    <a:pt x="2616" y="0"/>
                  </a:moveTo>
                  <a:lnTo>
                    <a:pt x="288" y="0"/>
                  </a:lnTo>
                  <a:lnTo>
                    <a:pt x="0" y="0"/>
                  </a:lnTo>
                  <a:lnTo>
                    <a:pt x="0" y="53"/>
                  </a:lnTo>
                  <a:lnTo>
                    <a:pt x="2912" y="53"/>
                  </a:lnTo>
                  <a:lnTo>
                    <a:pt x="2912" y="0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Oval 8"/>
            <p:cNvSpPr>
              <a:spLocks noChangeArrowheads="1"/>
            </p:cNvSpPr>
            <p:nvPr/>
          </p:nvSpPr>
          <p:spPr bwMode="auto">
            <a:xfrm>
              <a:off x="3827" y="2039"/>
              <a:ext cx="26" cy="17"/>
            </a:xfrm>
            <a:prstGeom prst="ellipse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3635" y="3592"/>
              <a:ext cx="410" cy="35"/>
            </a:xfrm>
            <a:custGeom>
              <a:avLst/>
              <a:gdLst>
                <a:gd name="T0" fmla="*/ 24 w 47"/>
                <a:gd name="T1" fmla="*/ 0 h 4"/>
                <a:gd name="T2" fmla="*/ 23 w 47"/>
                <a:gd name="T3" fmla="*/ 0 h 4"/>
                <a:gd name="T4" fmla="*/ 0 w 47"/>
                <a:gd name="T5" fmla="*/ 0 h 4"/>
                <a:gd name="T6" fmla="*/ 4 w 47"/>
                <a:gd name="T7" fmla="*/ 4 h 4"/>
                <a:gd name="T8" fmla="*/ 23 w 47"/>
                <a:gd name="T9" fmla="*/ 4 h 4"/>
                <a:gd name="T10" fmla="*/ 24 w 47"/>
                <a:gd name="T11" fmla="*/ 4 h 4"/>
                <a:gd name="T12" fmla="*/ 43 w 47"/>
                <a:gd name="T13" fmla="*/ 4 h 4"/>
                <a:gd name="T14" fmla="*/ 47 w 47"/>
                <a:gd name="T15" fmla="*/ 0 h 4"/>
                <a:gd name="T16" fmla="*/ 24 w 47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"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4"/>
                    <a:pt x="4" y="4"/>
                  </a:cubicBezTo>
                  <a:cubicBezTo>
                    <a:pt x="7" y="4"/>
                    <a:pt x="20" y="4"/>
                    <a:pt x="23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7" y="4"/>
                    <a:pt x="39" y="4"/>
                    <a:pt x="43" y="4"/>
                  </a:cubicBezTo>
                  <a:cubicBezTo>
                    <a:pt x="46" y="4"/>
                    <a:pt x="47" y="0"/>
                    <a:pt x="47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2388" y="3645"/>
              <a:ext cx="2912" cy="35"/>
            </a:xfrm>
            <a:custGeom>
              <a:avLst/>
              <a:gdLst>
                <a:gd name="T0" fmla="*/ 0 w 334"/>
                <a:gd name="T1" fmla="*/ 0 h 4"/>
                <a:gd name="T2" fmla="*/ 19 w 334"/>
                <a:gd name="T3" fmla="*/ 4 h 4"/>
                <a:gd name="T4" fmla="*/ 166 w 334"/>
                <a:gd name="T5" fmla="*/ 4 h 4"/>
                <a:gd name="T6" fmla="*/ 168 w 334"/>
                <a:gd name="T7" fmla="*/ 4 h 4"/>
                <a:gd name="T8" fmla="*/ 314 w 334"/>
                <a:gd name="T9" fmla="*/ 4 h 4"/>
                <a:gd name="T10" fmla="*/ 334 w 33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4">
                  <a:moveTo>
                    <a:pt x="0" y="0"/>
                  </a:moveTo>
                  <a:cubicBezTo>
                    <a:pt x="0" y="0"/>
                    <a:pt x="2" y="4"/>
                    <a:pt x="19" y="4"/>
                  </a:cubicBezTo>
                  <a:cubicBezTo>
                    <a:pt x="37" y="4"/>
                    <a:pt x="166" y="4"/>
                    <a:pt x="166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4"/>
                    <a:pt x="297" y="4"/>
                    <a:pt x="314" y="4"/>
                  </a:cubicBezTo>
                  <a:cubicBezTo>
                    <a:pt x="332" y="4"/>
                    <a:pt x="334" y="0"/>
                    <a:pt x="334" y="0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buClrTx/>
                <a:defRPr/>
              </a:pPr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3510206" y="3457910"/>
            <a:ext cx="685800" cy="89849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450" dirty="0">
                <a:solidFill>
                  <a:srgbClr val="0099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6</a:t>
            </a:r>
            <a:endParaRPr lang="en-MY" sz="12450" dirty="0">
              <a:solidFill>
                <a:srgbClr val="0099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029078" y="3151679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/>
          </a:bodyPr>
          <a:lstStyle/>
          <a:p>
            <a:pPr defTabSz="685800">
              <a:spcBef>
                <a:spcPct val="0"/>
              </a:spcBef>
              <a:buClrTx/>
              <a:defRPr/>
            </a:pPr>
            <a:endParaRPr lang="en-MY" sz="18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534822" y="1463682"/>
            <a:ext cx="1664774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MAKLUMAT PEGAWAI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982621" y="407363"/>
            <a:ext cx="1437728" cy="300054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MUKA HADAPAN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680766" y="407363"/>
            <a:ext cx="1902625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JADUAL PENGEMASKINIAN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991753" y="1476595"/>
            <a:ext cx="1522230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ISI KANDUNGAN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53780" y="2637513"/>
            <a:ext cx="1923420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MY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KOMITMEN ORGANISASI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145701" y="2650096"/>
            <a:ext cx="1799351" cy="300055"/>
          </a:xfrm>
          <a:prstGeom prst="rect">
            <a:avLst/>
          </a:prstGeom>
          <a:solidFill>
            <a:srgbClr val="217490"/>
          </a:solidFill>
          <a:ln>
            <a:noFill/>
          </a:ln>
        </p:spPr>
        <p:txBody>
          <a:bodyPr vert="horz" wrap="none" lIns="68580" tIns="34290" rIns="68580" bIns="34290" rtlCol="0" anchor="ctr">
            <a:normAutofit/>
          </a:bodyPr>
          <a:lstStyle/>
          <a:p>
            <a:pPr algn="ctr" defTabSz="685800">
              <a:spcBef>
                <a:spcPct val="0"/>
              </a:spcBef>
              <a:buClrTx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DILULUSKAN OLEH</a:t>
            </a:r>
            <a:endParaRPr lang="en-MY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407021" y="3622868"/>
            <a:ext cx="1354260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MY" sz="4000" dirty="0" smtClean="0">
                <a:solidFill>
                  <a:schemeClr val="tx1"/>
                </a:solidFill>
                <a:latin typeface="Impact" panose="020B0806030902050204" pitchFamily="34" charset="0"/>
              </a:rPr>
              <a:t>ITEM</a:t>
            </a:r>
            <a:endParaRPr lang="en-MY" sz="40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066862" y="3989369"/>
            <a:ext cx="1841019" cy="685800"/>
          </a:xfrm>
          <a:prstGeom prst="rect">
            <a:avLst/>
          </a:prstGeom>
        </p:spPr>
        <p:txBody>
          <a:bodyPr vert="horz" wrap="none" lIns="68580" tIns="34290" rIns="68580" bIns="34290" rtlCol="0" anchor="ctr">
            <a:noAutofit/>
          </a:bodyPr>
          <a:lstStyle/>
          <a:p>
            <a:pPr>
              <a:spcBef>
                <a:spcPct val="0"/>
              </a:spcBef>
            </a:pPr>
            <a:endParaRPr lang="en-MY" sz="4725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38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68212" y="54173"/>
            <a:ext cx="2660134" cy="4869335"/>
            <a:chOff x="1066382" y="54173"/>
            <a:chExt cx="2660134" cy="4869335"/>
          </a:xfrm>
        </p:grpSpPr>
        <p:grpSp>
          <p:nvGrpSpPr>
            <p:cNvPr id="3" name="Group 2"/>
            <p:cNvGrpSpPr/>
            <p:nvPr/>
          </p:nvGrpSpPr>
          <p:grpSpPr>
            <a:xfrm>
              <a:off x="1828052" y="54173"/>
              <a:ext cx="1878977" cy="981336"/>
              <a:chOff x="1828052" y="292709"/>
              <a:chExt cx="1878977" cy="981336"/>
            </a:xfrm>
          </p:grpSpPr>
          <p:grpSp>
            <p:nvGrpSpPr>
              <p:cNvPr id="62" name="Group 30"/>
              <p:cNvGrpSpPr/>
              <p:nvPr/>
            </p:nvGrpSpPr>
            <p:grpSpPr>
              <a:xfrm>
                <a:off x="1828052" y="696844"/>
                <a:ext cx="1878977" cy="577201"/>
                <a:chOff x="-647149" y="-893"/>
                <a:chExt cx="10202786" cy="2583245"/>
              </a:xfrm>
            </p:grpSpPr>
            <p:sp>
              <p:nvSpPr>
                <p:cNvPr id="80" name="Freeform 31"/>
                <p:cNvSpPr/>
                <p:nvPr/>
              </p:nvSpPr>
              <p:spPr>
                <a:xfrm>
                  <a:off x="-647149" y="-893"/>
                  <a:ext cx="10202786" cy="2583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sp>
            <p:nvSpPr>
              <p:cNvPr id="111" name="TextBox 40"/>
              <p:cNvSpPr txBox="1"/>
              <p:nvPr/>
            </p:nvSpPr>
            <p:spPr>
              <a:xfrm>
                <a:off x="1902496" y="800778"/>
                <a:ext cx="1804532" cy="36933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CARTA </a:t>
                </a:r>
              </a:p>
              <a:p>
                <a:pPr algn="ctr"/>
                <a:r>
                  <a:rPr lang="en-US" sz="1200" b="1" spc="75" dirty="0" smtClean="0">
                    <a:latin typeface="Aileron Regular"/>
                  </a:rPr>
                  <a:t>ORGANISASI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422815" y="292709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1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1374599" y="1031989"/>
              <a:ext cx="1759795" cy="963934"/>
              <a:chOff x="1248705" y="1429549"/>
              <a:chExt cx="1759795" cy="963934"/>
            </a:xfrm>
          </p:grpSpPr>
          <p:grpSp>
            <p:nvGrpSpPr>
              <p:cNvPr id="64" name="Group 34"/>
              <p:cNvGrpSpPr/>
              <p:nvPr/>
            </p:nvGrpSpPr>
            <p:grpSpPr>
              <a:xfrm>
                <a:off x="1248705" y="1816283"/>
                <a:ext cx="1759795" cy="577200"/>
                <a:chOff x="0" y="0"/>
                <a:chExt cx="9555633" cy="2583240"/>
              </a:xfrm>
            </p:grpSpPr>
            <p:sp>
              <p:nvSpPr>
                <p:cNvPr id="79" name="Freeform 35"/>
                <p:cNvSpPr/>
                <p:nvPr/>
              </p:nvSpPr>
              <p:spPr>
                <a:xfrm>
                  <a:off x="0" y="0"/>
                  <a:ext cx="9555634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</p:sp>
          </p:grpSp>
          <p:sp>
            <p:nvSpPr>
              <p:cNvPr id="68" name="TextBox 42"/>
              <p:cNvSpPr txBox="1"/>
              <p:nvPr/>
            </p:nvSpPr>
            <p:spPr>
              <a:xfrm>
                <a:off x="1398010" y="1945414"/>
                <a:ext cx="1475110" cy="2949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250"/>
                  </a:lnSpc>
                </a:pPr>
                <a:r>
                  <a:rPr lang="en-US" sz="1200" b="1" spc="75" dirty="0" smtClean="0">
                    <a:latin typeface="Aileron Regular"/>
                  </a:rPr>
                  <a:t>CARTA FUNGSI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724288" y="1429549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2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1159146" y="2959743"/>
              <a:ext cx="1964947" cy="968036"/>
              <a:chOff x="941324" y="2529888"/>
              <a:chExt cx="1964947" cy="968036"/>
            </a:xfrm>
          </p:grpSpPr>
          <p:grpSp>
            <p:nvGrpSpPr>
              <p:cNvPr id="65" name="Group 36"/>
              <p:cNvGrpSpPr/>
              <p:nvPr/>
            </p:nvGrpSpPr>
            <p:grpSpPr>
              <a:xfrm>
                <a:off x="941324" y="2920724"/>
                <a:ext cx="1964947" cy="577200"/>
                <a:chOff x="-1669070" y="-66228"/>
                <a:chExt cx="10669598" cy="2583240"/>
              </a:xfrm>
            </p:grpSpPr>
            <p:sp>
              <p:nvSpPr>
                <p:cNvPr id="78" name="Freeform 37"/>
                <p:cNvSpPr/>
                <p:nvPr/>
              </p:nvSpPr>
              <p:spPr>
                <a:xfrm>
                  <a:off x="-1669070" y="-66228"/>
                  <a:ext cx="10669598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66" name="TextBox 40"/>
              <p:cNvSpPr txBox="1"/>
              <p:nvPr/>
            </p:nvSpPr>
            <p:spPr>
              <a:xfrm>
                <a:off x="1024943" y="3121190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DESKRIPSI TUGAS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569007" y="2529888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4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921984" y="3947289"/>
              <a:ext cx="1804532" cy="976219"/>
              <a:chOff x="1921984" y="3655743"/>
              <a:chExt cx="1804532" cy="976219"/>
            </a:xfrm>
          </p:grpSpPr>
          <p:grpSp>
            <p:nvGrpSpPr>
              <p:cNvPr id="58" name="Group 38"/>
              <p:cNvGrpSpPr/>
              <p:nvPr/>
            </p:nvGrpSpPr>
            <p:grpSpPr>
              <a:xfrm>
                <a:off x="1947233" y="4054762"/>
                <a:ext cx="1759795" cy="577200"/>
                <a:chOff x="0" y="0"/>
                <a:chExt cx="9555633" cy="2583240"/>
              </a:xfrm>
            </p:grpSpPr>
            <p:sp>
              <p:nvSpPr>
                <p:cNvPr id="109" name="Freeform 39"/>
                <p:cNvSpPr/>
                <p:nvPr/>
              </p:nvSpPr>
              <p:spPr>
                <a:xfrm>
                  <a:off x="0" y="0"/>
                  <a:ext cx="9555633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112" name="TextBox 40"/>
              <p:cNvSpPr txBox="1"/>
              <p:nvPr/>
            </p:nvSpPr>
            <p:spPr>
              <a:xfrm>
                <a:off x="1921984" y="4235718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PROSES KERJA</a:t>
                </a:r>
                <a:endParaRPr lang="en-US" sz="1200" b="1" i="1" spc="75" dirty="0">
                  <a:latin typeface="Aileron Regular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419935" y="3655743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5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1066382" y="2010230"/>
              <a:ext cx="1964947" cy="952530"/>
              <a:chOff x="1417559" y="2560192"/>
              <a:chExt cx="1964947" cy="952530"/>
            </a:xfrm>
          </p:grpSpPr>
          <p:grpSp>
            <p:nvGrpSpPr>
              <p:cNvPr id="70" name="Group 36"/>
              <p:cNvGrpSpPr/>
              <p:nvPr/>
            </p:nvGrpSpPr>
            <p:grpSpPr>
              <a:xfrm>
                <a:off x="1417559" y="2935522"/>
                <a:ext cx="1964947" cy="577200"/>
                <a:chOff x="916872" y="0"/>
                <a:chExt cx="10669598" cy="2583240"/>
              </a:xfrm>
            </p:grpSpPr>
            <p:sp>
              <p:nvSpPr>
                <p:cNvPr id="73" name="Freeform 37"/>
                <p:cNvSpPr/>
                <p:nvPr/>
              </p:nvSpPr>
              <p:spPr>
                <a:xfrm>
                  <a:off x="916872" y="0"/>
                  <a:ext cx="10669598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</p:sp>
          </p:grpSp>
          <p:sp>
            <p:nvSpPr>
              <p:cNvPr id="71" name="TextBox 40"/>
              <p:cNvSpPr txBox="1"/>
              <p:nvPr/>
            </p:nvSpPr>
            <p:spPr>
              <a:xfrm>
                <a:off x="1514175" y="3041568"/>
                <a:ext cx="1804532" cy="36933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AKTIVITI BAGI FUNGSI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029306" y="2560192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3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3511951" y="1541374"/>
            <a:ext cx="2104906" cy="2111241"/>
            <a:chOff x="3989027" y="1548000"/>
            <a:chExt cx="2104906" cy="2111241"/>
          </a:xfrm>
        </p:grpSpPr>
        <p:pic>
          <p:nvPicPr>
            <p:cNvPr id="63" name="Picture 3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989027" y="1554335"/>
              <a:ext cx="2104906" cy="210490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407262" y="1548000"/>
              <a:ext cx="121860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>
                <a:spcBef>
                  <a:spcPct val="0"/>
                </a:spcBef>
                <a:buClrTx/>
                <a:defRPr/>
              </a:pPr>
              <a:r>
                <a:rPr lang="en-MY" sz="8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10</a:t>
              </a:r>
              <a:endParaRPr lang="en-MY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491270" y="2826922"/>
              <a:ext cx="1125524" cy="685800"/>
            </a:xfrm>
            <a:prstGeom prst="rect">
              <a:avLst/>
            </a:prstGeom>
          </p:spPr>
          <p:txBody>
            <a:bodyPr vert="horz" wrap="none" lIns="68580" tIns="34290" rIns="68580" bIns="34290" rtlCol="0" anchor="ctr">
              <a:noAutofit/>
            </a:bodyPr>
            <a:lstStyle/>
            <a:p>
              <a:pPr algn="ctr" defTabSz="685800">
                <a:spcBef>
                  <a:spcPct val="0"/>
                </a:spcBef>
                <a:buClrTx/>
                <a:defRPr/>
              </a:pPr>
              <a:r>
                <a:rPr lang="en-MY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KOMPONEN </a:t>
              </a:r>
            </a:p>
            <a:p>
              <a:pPr algn="ctr" defTabSz="685800">
                <a:spcBef>
                  <a:spcPct val="0"/>
                </a:spcBef>
                <a:buClrTx/>
                <a:defRPr/>
              </a:pPr>
              <a:r>
                <a:rPr lang="en-MY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UTAMA</a:t>
              </a: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694937" y="77448"/>
            <a:ext cx="2943151" cy="4830749"/>
            <a:chOff x="1161025" y="-5461"/>
            <a:chExt cx="2585464" cy="4830749"/>
          </a:xfrm>
        </p:grpSpPr>
        <p:grpSp>
          <p:nvGrpSpPr>
            <p:cNvPr id="153" name="Group 152"/>
            <p:cNvGrpSpPr/>
            <p:nvPr/>
          </p:nvGrpSpPr>
          <p:grpSpPr>
            <a:xfrm>
              <a:off x="1161025" y="-5461"/>
              <a:ext cx="1878977" cy="954222"/>
              <a:chOff x="1161025" y="233075"/>
              <a:chExt cx="1878977" cy="954222"/>
            </a:xfrm>
          </p:grpSpPr>
          <p:grpSp>
            <p:nvGrpSpPr>
              <p:cNvPr id="174" name="Group 30"/>
              <p:cNvGrpSpPr/>
              <p:nvPr/>
            </p:nvGrpSpPr>
            <p:grpSpPr>
              <a:xfrm>
                <a:off x="1161025" y="610096"/>
                <a:ext cx="1878977" cy="577201"/>
                <a:chOff x="-4269088" y="-389131"/>
                <a:chExt cx="10202786" cy="2583245"/>
              </a:xfrm>
            </p:grpSpPr>
            <p:sp>
              <p:nvSpPr>
                <p:cNvPr id="177" name="Freeform 31"/>
                <p:cNvSpPr/>
                <p:nvPr/>
              </p:nvSpPr>
              <p:spPr>
                <a:xfrm>
                  <a:off x="-4269088" y="-389131"/>
                  <a:ext cx="10202786" cy="2583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86EAE9"/>
                </a:solidFill>
              </p:spPr>
            </p:sp>
          </p:grpSp>
          <p:sp>
            <p:nvSpPr>
              <p:cNvPr id="175" name="TextBox 40"/>
              <p:cNvSpPr txBox="1"/>
              <p:nvPr/>
            </p:nvSpPr>
            <p:spPr>
              <a:xfrm>
                <a:off x="1198247" y="803480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CARTA ALIR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740328" y="233075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6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1685018" y="952477"/>
              <a:ext cx="1759795" cy="958066"/>
              <a:chOff x="1559124" y="1350037"/>
              <a:chExt cx="1759795" cy="958066"/>
            </a:xfrm>
          </p:grpSpPr>
          <p:grpSp>
            <p:nvGrpSpPr>
              <p:cNvPr id="170" name="Group 34"/>
              <p:cNvGrpSpPr/>
              <p:nvPr/>
            </p:nvGrpSpPr>
            <p:grpSpPr>
              <a:xfrm>
                <a:off x="1559124" y="1730903"/>
                <a:ext cx="1759795" cy="577200"/>
                <a:chOff x="1685555" y="-382115"/>
                <a:chExt cx="9555633" cy="2583240"/>
              </a:xfrm>
            </p:grpSpPr>
            <p:sp>
              <p:nvSpPr>
                <p:cNvPr id="173" name="Freeform 35"/>
                <p:cNvSpPr/>
                <p:nvPr/>
              </p:nvSpPr>
              <p:spPr>
                <a:xfrm>
                  <a:off x="1685555" y="-382115"/>
                  <a:ext cx="9555633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</p:sp>
          </p:grpSp>
          <p:sp>
            <p:nvSpPr>
              <p:cNvPr id="171" name="TextBox 42"/>
              <p:cNvSpPr txBox="1"/>
              <p:nvPr/>
            </p:nvSpPr>
            <p:spPr>
              <a:xfrm>
                <a:off x="1701467" y="1872514"/>
                <a:ext cx="1475110" cy="25628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ts val="2250"/>
                  </a:lnSpc>
                </a:pPr>
                <a:r>
                  <a:rPr lang="en-US" sz="1200" b="1" spc="75" dirty="0" smtClean="0">
                    <a:latin typeface="Aileron Regular"/>
                  </a:rPr>
                  <a:t>SENARAI SEMAK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992041" y="1350037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7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1664029" y="2905015"/>
              <a:ext cx="1804532" cy="951431"/>
              <a:chOff x="1446207" y="2475160"/>
              <a:chExt cx="1804532" cy="951431"/>
            </a:xfrm>
          </p:grpSpPr>
          <p:grpSp>
            <p:nvGrpSpPr>
              <p:cNvPr id="166" name="Group 36"/>
              <p:cNvGrpSpPr/>
              <p:nvPr/>
            </p:nvGrpSpPr>
            <p:grpSpPr>
              <a:xfrm>
                <a:off x="1464096" y="2849391"/>
                <a:ext cx="1720320" cy="577200"/>
                <a:chOff x="1169529" y="-385476"/>
                <a:chExt cx="9341282" cy="2583239"/>
              </a:xfrm>
            </p:grpSpPr>
            <p:sp>
              <p:nvSpPr>
                <p:cNvPr id="169" name="Freeform 37"/>
                <p:cNvSpPr/>
                <p:nvPr/>
              </p:nvSpPr>
              <p:spPr>
                <a:xfrm>
                  <a:off x="1169529" y="-385476"/>
                  <a:ext cx="9341282" cy="2583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37C9EF"/>
                </a:solidFill>
              </p:spPr>
            </p:sp>
          </p:grpSp>
          <p:sp>
            <p:nvSpPr>
              <p:cNvPr id="167" name="TextBox 40"/>
              <p:cNvSpPr txBox="1"/>
              <p:nvPr/>
            </p:nvSpPr>
            <p:spPr>
              <a:xfrm>
                <a:off x="1446207" y="3045030"/>
                <a:ext cx="1804532" cy="18466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SENARAI BORANG</a:t>
                </a:r>
                <a:endParaRPr lang="en-US" sz="1200" b="1" spc="75" dirty="0">
                  <a:latin typeface="Aileron Regular"/>
                </a:endParaRP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976327" y="2475160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9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6" name="Group 155"/>
            <p:cNvGrpSpPr/>
            <p:nvPr/>
          </p:nvGrpSpPr>
          <p:grpSpPr>
            <a:xfrm>
              <a:off x="1173619" y="3855372"/>
              <a:ext cx="1759795" cy="969916"/>
              <a:chOff x="1173619" y="3563826"/>
              <a:chExt cx="1759795" cy="969916"/>
            </a:xfrm>
          </p:grpSpPr>
          <p:grpSp>
            <p:nvGrpSpPr>
              <p:cNvPr id="162" name="Group 38"/>
              <p:cNvGrpSpPr/>
              <p:nvPr/>
            </p:nvGrpSpPr>
            <p:grpSpPr>
              <a:xfrm>
                <a:off x="1173619" y="3956542"/>
                <a:ext cx="1759795" cy="577200"/>
                <a:chOff x="-4200704" y="-439581"/>
                <a:chExt cx="9555633" cy="2583240"/>
              </a:xfrm>
            </p:grpSpPr>
            <p:sp>
              <p:nvSpPr>
                <p:cNvPr id="165" name="Freeform 39"/>
                <p:cNvSpPr/>
                <p:nvPr/>
              </p:nvSpPr>
              <p:spPr>
                <a:xfrm>
                  <a:off x="-4200704" y="-439581"/>
                  <a:ext cx="9555633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rgbClr val="2C92D5"/>
                </a:solidFill>
              </p:spPr>
            </p:sp>
          </p:grpSp>
          <p:sp>
            <p:nvSpPr>
              <p:cNvPr id="163" name="TextBox 40"/>
              <p:cNvSpPr txBox="1"/>
              <p:nvPr/>
            </p:nvSpPr>
            <p:spPr>
              <a:xfrm>
                <a:off x="1218008" y="4078642"/>
                <a:ext cx="1697944" cy="36933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200" b="1" spc="75" dirty="0" smtClean="0">
                    <a:latin typeface="Aileron Regular"/>
                  </a:rPr>
                  <a:t>SENARAI JAWATANKUASA</a:t>
                </a:r>
                <a:endParaRPr lang="en-US" sz="1200" b="1" i="1" spc="75" dirty="0">
                  <a:latin typeface="Aileron Regular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1733450" y="3563826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10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1781542" y="1927322"/>
              <a:ext cx="1964947" cy="950363"/>
              <a:chOff x="2132719" y="2477284"/>
              <a:chExt cx="1964947" cy="950363"/>
            </a:xfrm>
          </p:grpSpPr>
          <p:grpSp>
            <p:nvGrpSpPr>
              <p:cNvPr id="158" name="Group 36"/>
              <p:cNvGrpSpPr/>
              <p:nvPr/>
            </p:nvGrpSpPr>
            <p:grpSpPr>
              <a:xfrm>
                <a:off x="2132719" y="2850447"/>
                <a:ext cx="1964947" cy="577200"/>
                <a:chOff x="4800157" y="-380750"/>
                <a:chExt cx="10669598" cy="2583240"/>
              </a:xfrm>
            </p:grpSpPr>
            <p:sp>
              <p:nvSpPr>
                <p:cNvPr id="161" name="Freeform 37"/>
                <p:cNvSpPr/>
                <p:nvPr/>
              </p:nvSpPr>
              <p:spPr>
                <a:xfrm>
                  <a:off x="4800157" y="-380750"/>
                  <a:ext cx="10669598" cy="2583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5634" h="2583240">
                      <a:moveTo>
                        <a:pt x="9431173" y="2583240"/>
                      </a:moveTo>
                      <a:lnTo>
                        <a:pt x="124460" y="2583240"/>
                      </a:lnTo>
                      <a:cubicBezTo>
                        <a:pt x="55880" y="2583240"/>
                        <a:pt x="0" y="2527360"/>
                        <a:pt x="0" y="2458780"/>
                      </a:cubicBezTo>
                      <a:lnTo>
                        <a:pt x="0" y="124460"/>
                      </a:lnTo>
                      <a:cubicBezTo>
                        <a:pt x="0" y="55880"/>
                        <a:pt x="55880" y="0"/>
                        <a:pt x="124460" y="0"/>
                      </a:cubicBezTo>
                      <a:lnTo>
                        <a:pt x="9431173" y="0"/>
                      </a:lnTo>
                      <a:cubicBezTo>
                        <a:pt x="9499753" y="0"/>
                        <a:pt x="9555634" y="55880"/>
                        <a:pt x="9555634" y="124460"/>
                      </a:cubicBezTo>
                      <a:lnTo>
                        <a:pt x="9555634" y="2458780"/>
                      </a:lnTo>
                      <a:cubicBezTo>
                        <a:pt x="9555634" y="2527360"/>
                        <a:pt x="9499753" y="2583240"/>
                        <a:pt x="9431173" y="25832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</p:spPr>
            </p:sp>
          </p:grpSp>
          <p:sp>
            <p:nvSpPr>
              <p:cNvPr id="159" name="TextBox 40"/>
              <p:cNvSpPr txBox="1"/>
              <p:nvPr/>
            </p:nvSpPr>
            <p:spPr>
              <a:xfrm>
                <a:off x="2189642" y="2885131"/>
                <a:ext cx="1804532" cy="50783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en-US" sz="1100" b="1" spc="75" dirty="0" smtClean="0">
                    <a:latin typeface="Aileron Regular"/>
                  </a:rPr>
                  <a:t>SENARAI UNDANG-UNDANG/ PERATURAN/ PUNCA KUASA</a:t>
                </a:r>
                <a:endParaRPr lang="en-US" sz="1100" b="1" spc="75" dirty="0">
                  <a:latin typeface="Aileron Regular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465502A7-4347-4430-8DA7-2629A1C932A2}"/>
                  </a:ext>
                </a:extLst>
              </p:cNvPr>
              <p:cNvSpPr txBox="1"/>
              <p:nvPr/>
            </p:nvSpPr>
            <p:spPr>
              <a:xfrm>
                <a:off x="2741323" y="2477284"/>
                <a:ext cx="808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81000" rIns="81000" rtlCol="0">
                <a:spAutoFit/>
              </a:bodyPr>
              <a:lstStyle/>
              <a:p>
                <a:pPr algn="ctr"/>
                <a:r>
                  <a:rPr lang="en-US" altLang="ko-KR" sz="2400" b="1" dirty="0" smtClean="0">
                    <a:solidFill>
                      <a:schemeClr val="accent6">
                        <a:lumMod val="50000"/>
                      </a:schemeClr>
                    </a:solidFill>
                    <a:cs typeface="Arial" pitchFamily="34" charset="0"/>
                  </a:rPr>
                  <a:t>8</a:t>
                </a:r>
                <a:endParaRPr lang="ko-KR" altLang="en-US" sz="2400" b="1" dirty="0">
                  <a:solidFill>
                    <a:schemeClr val="accent6">
                      <a:lumMod val="50000"/>
                    </a:schemeClr>
                  </a:solidFill>
                  <a:cs typeface="Arial" pitchFamily="34" charset="0"/>
                </a:endParaRPr>
              </a:p>
            </p:txBody>
          </p:sp>
        </p:grpSp>
      </p:grpSp>
      <p:cxnSp>
        <p:nvCxnSpPr>
          <p:cNvPr id="11" name="Straight Connector 10"/>
          <p:cNvCxnSpPr/>
          <p:nvPr/>
        </p:nvCxnSpPr>
        <p:spPr>
          <a:xfrm flipH="1">
            <a:off x="3214618" y="1031670"/>
            <a:ext cx="399" cy="33146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5903114" y="1031670"/>
            <a:ext cx="399" cy="33146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08974" y="2655256"/>
            <a:ext cx="8119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2700027" y="2655256"/>
            <a:ext cx="81192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828125" y="1707323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5903114" y="3643268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5904930" y="1707323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819213" y="3654188"/>
            <a:ext cx="38649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8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" y="293791"/>
            <a:ext cx="9143999" cy="56466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ms-MY" sz="2800" b="1" u="sng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FORMAT PENYEDIAAN</a:t>
            </a:r>
            <a:endParaRPr lang="ms-MY" sz="2800" b="1" u="sng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68" y="762001"/>
            <a:ext cx="2752519" cy="406841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99570" y="1265238"/>
            <a:ext cx="4932604" cy="3158401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ms-MY" sz="1800" b="1" i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FONT:</a:t>
            </a:r>
            <a:r>
              <a:rPr lang="ms-MY" sz="18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 ARIAL</a:t>
            </a:r>
          </a:p>
          <a:p>
            <a:endParaRPr lang="ms-MY" sz="1800" b="1" dirty="0" smtClean="0">
              <a:solidFill>
                <a:schemeClr val="tx1"/>
              </a:solidFill>
              <a:latin typeface="Lato Black"/>
              <a:cs typeface="Helvetica" panose="020B0604020202020204" pitchFamily="34" charset="0"/>
            </a:endParaRPr>
          </a:p>
          <a:p>
            <a:r>
              <a:rPr lang="ms-MY" sz="1800" b="1" i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SIZE:</a:t>
            </a:r>
            <a:r>
              <a:rPr lang="ms-MY" sz="18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 12</a:t>
            </a:r>
          </a:p>
          <a:p>
            <a:endParaRPr lang="ms-MY" sz="1800" b="1" dirty="0" smtClean="0">
              <a:solidFill>
                <a:schemeClr val="tx1"/>
              </a:solidFill>
              <a:latin typeface="Lato Black"/>
              <a:cs typeface="Helvetica" panose="020B0604020202020204" pitchFamily="34" charset="0"/>
            </a:endParaRPr>
          </a:p>
          <a:p>
            <a:r>
              <a:rPr lang="ms-MY" sz="1800" b="1" i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SPACING:</a:t>
            </a:r>
            <a:r>
              <a:rPr lang="ms-MY" sz="18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 1.15</a:t>
            </a:r>
          </a:p>
          <a:p>
            <a:endParaRPr lang="ms-MY" sz="1800" b="1" dirty="0" smtClean="0">
              <a:solidFill>
                <a:schemeClr val="tx1"/>
              </a:solidFill>
              <a:latin typeface="Lato Black"/>
              <a:cs typeface="Helvetica" panose="020B0604020202020204" pitchFamily="34" charset="0"/>
            </a:endParaRPr>
          </a:p>
          <a:p>
            <a:r>
              <a:rPr lang="ms-MY" sz="1800" b="1" i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ALIGNMENT: JUSTIFIED</a:t>
            </a:r>
          </a:p>
          <a:p>
            <a:endParaRPr lang="ms-MY" sz="1800" b="1" dirty="0" smtClean="0">
              <a:solidFill>
                <a:schemeClr val="tx1"/>
              </a:solidFill>
              <a:latin typeface="Lato Black"/>
              <a:cs typeface="Helvetica" panose="020B0604020202020204" pitchFamily="34" charset="0"/>
            </a:endParaRPr>
          </a:p>
          <a:p>
            <a:r>
              <a:rPr lang="ms-MY" sz="18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ISTILAH SELAIN BAHASA MELAYU: </a:t>
            </a:r>
            <a:r>
              <a:rPr lang="ms-MY" sz="1800" b="1" i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ITALIC</a:t>
            </a:r>
          </a:p>
          <a:p>
            <a:endParaRPr lang="ms-MY" sz="1800" b="1" dirty="0" smtClean="0">
              <a:solidFill>
                <a:schemeClr val="tx1"/>
              </a:solidFill>
              <a:latin typeface="Lato Black"/>
              <a:cs typeface="Helvetica" panose="020B0604020202020204" pitchFamily="34" charset="0"/>
            </a:endParaRPr>
          </a:p>
          <a:p>
            <a:r>
              <a:rPr lang="ms-MY" sz="1800" b="1" dirty="0" smtClean="0">
                <a:solidFill>
                  <a:schemeClr val="tx1"/>
                </a:solidFill>
                <a:latin typeface="Lato Black"/>
                <a:cs typeface="Helvetica" panose="020B0604020202020204" pitchFamily="34" charset="0"/>
              </a:rPr>
              <a:t>MUKA SURAT: SELAIN MUKA HADAPAN</a:t>
            </a:r>
          </a:p>
          <a:p>
            <a:endParaRPr lang="ms-MY" sz="1800" b="1" dirty="0" smtClean="0">
              <a:solidFill>
                <a:schemeClr val="tx1"/>
              </a:solidFill>
              <a:latin typeface="Lato Black"/>
              <a:cs typeface="Helvetica" panose="020B0604020202020204" pitchFamily="34" charset="0"/>
            </a:endParaRPr>
          </a:p>
          <a:p>
            <a:endParaRPr lang="ms-MY" sz="1800" b="1" dirty="0">
              <a:solidFill>
                <a:schemeClr val="tx1"/>
              </a:solidFill>
              <a:latin typeface="Helvetica Light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22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SmartShowDisclaimer} = Yes"/>
  <p:tag name="SMARTSHAPETYPE" val="Disclaim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Today} {!FilePath}"/>
  <p:tag name="SMARTISVISIBLE" val="{@Show Date FilePath} = Yes"/>
  <p:tag name="SMARTLOCKSHAPE" val="Yes"/>
</p:tagLst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3360</TotalTime>
  <Words>886</Words>
  <Application>Microsoft Office PowerPoint</Application>
  <PresentationFormat>On-screen Show (16:9)</PresentationFormat>
  <Paragraphs>368</Paragraphs>
  <Slides>34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55" baseType="lpstr">
      <vt:lpstr>맑은 고딕</vt:lpstr>
      <vt:lpstr>Aileron Regular</vt:lpstr>
      <vt:lpstr>Arial</vt:lpstr>
      <vt:lpstr>Arial Black</vt:lpstr>
      <vt:lpstr>Arial Narrow</vt:lpstr>
      <vt:lpstr>Bahnschrift SemiCondensed</vt:lpstr>
      <vt:lpstr>Bebas Neue</vt:lpstr>
      <vt:lpstr>Bernard MT Condensed</vt:lpstr>
      <vt:lpstr>Calibri</vt:lpstr>
      <vt:lpstr>Helvetica</vt:lpstr>
      <vt:lpstr>Helvetica Light</vt:lpstr>
      <vt:lpstr>Impact</vt:lpstr>
      <vt:lpstr>Lato Black</vt:lpstr>
      <vt:lpstr>Montserrat</vt:lpstr>
      <vt:lpstr>OCR A Extended</vt:lpstr>
      <vt:lpstr>Open Sans Light</vt:lpstr>
      <vt:lpstr>Segoe UI</vt:lpstr>
      <vt:lpstr>Times New Roman</vt:lpstr>
      <vt:lpstr>Tw Cen MT Condensed</vt:lpstr>
      <vt:lpstr>Wingdings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Siti Ruhliah Lizarose binti Samion</dc:creator>
  <cp:lastModifiedBy>Ernawati binti Amran</cp:lastModifiedBy>
  <cp:revision>175</cp:revision>
  <cp:lastPrinted>2022-03-14T09:23:44Z</cp:lastPrinted>
  <dcterms:modified xsi:type="dcterms:W3CDTF">2022-03-22T02:22:48Z</dcterms:modified>
</cp:coreProperties>
</file>